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26"/>
  </p:notesMasterIdLst>
  <p:handoutMasterIdLst>
    <p:handoutMasterId r:id="rId27"/>
  </p:handoutMasterIdLst>
  <p:sldIdLst>
    <p:sldId id="256" r:id="rId2"/>
    <p:sldId id="345" r:id="rId3"/>
    <p:sldId id="346" r:id="rId4"/>
    <p:sldId id="347" r:id="rId5"/>
    <p:sldId id="348" r:id="rId6"/>
    <p:sldId id="349" r:id="rId7"/>
    <p:sldId id="350" r:id="rId8"/>
    <p:sldId id="356" r:id="rId9"/>
    <p:sldId id="357" r:id="rId10"/>
    <p:sldId id="385" r:id="rId11"/>
    <p:sldId id="358" r:id="rId12"/>
    <p:sldId id="365" r:id="rId13"/>
    <p:sldId id="380" r:id="rId14"/>
    <p:sldId id="379" r:id="rId15"/>
    <p:sldId id="378" r:id="rId16"/>
    <p:sldId id="377" r:id="rId17"/>
    <p:sldId id="381" r:id="rId18"/>
    <p:sldId id="382" r:id="rId19"/>
    <p:sldId id="383" r:id="rId20"/>
    <p:sldId id="384" r:id="rId21"/>
    <p:sldId id="371" r:id="rId22"/>
    <p:sldId id="372" r:id="rId23"/>
    <p:sldId id="373" r:id="rId24"/>
    <p:sldId id="322" r:id="rId25"/>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043" autoAdjust="0"/>
  </p:normalViewPr>
  <p:slideViewPr>
    <p:cSldViewPr>
      <p:cViewPr>
        <p:scale>
          <a:sx n="100" d="100"/>
          <a:sy n="100" d="100"/>
        </p:scale>
        <p:origin x="-1860" y="-2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8534190013668617E-2"/>
          <c:y val="4.0865225924977738E-2"/>
          <c:w val="0.91305615783984695"/>
          <c:h val="0.72927545087582857"/>
        </c:manualLayout>
      </c:layout>
      <c:barChart>
        <c:barDir val="col"/>
        <c:grouping val="clustered"/>
        <c:varyColors val="0"/>
        <c:ser>
          <c:idx val="0"/>
          <c:order val="0"/>
          <c:tx>
            <c:strRef>
              <c:f>Sheet1!$B$1</c:f>
              <c:strCache>
                <c:ptCount val="1"/>
                <c:pt idx="0">
                  <c:v>H29</c:v>
                </c:pt>
              </c:strCache>
            </c:strRef>
          </c:tx>
          <c:spPr>
            <a:solidFill>
              <a:srgbClr val="0033CC"/>
            </a:solidFill>
          </c:spPr>
          <c:invertIfNegative val="0"/>
          <c:dLbls>
            <c:txPr>
              <a:bodyPr/>
              <a:lstStyle/>
              <a:p>
                <a:pPr>
                  <a:defRPr sz="1050"/>
                </a:pPr>
                <a:endParaRPr lang="ja-JP"/>
              </a:p>
            </c:txPr>
            <c:dLblPos val="outEnd"/>
            <c:showLegendKey val="0"/>
            <c:showVal val="1"/>
            <c:showCatName val="0"/>
            <c:showSerName val="0"/>
            <c:showPercent val="0"/>
            <c:showBubbleSize val="0"/>
            <c:showLeaderLines val="0"/>
          </c:dLbls>
          <c:cat>
            <c:strRef>
              <c:f>Sheet1!$A$2:$A$49</c:f>
              <c:strCache>
                <c:ptCount val="48"/>
                <c:pt idx="0">
                  <c:v>全国</c:v>
                </c:pt>
                <c:pt idx="1">
                  <c:v>北海道</c:v>
                </c:pt>
                <c:pt idx="2">
                  <c:v>青森県</c:v>
                </c:pt>
                <c:pt idx="3">
                  <c:v>秋田県</c:v>
                </c:pt>
                <c:pt idx="4">
                  <c:v>岩手県</c:v>
                </c:pt>
                <c:pt idx="5">
                  <c:v>山形県</c:v>
                </c:pt>
                <c:pt idx="6">
                  <c:v>宮城県</c:v>
                </c:pt>
                <c:pt idx="7">
                  <c:v>福島県</c:v>
                </c:pt>
                <c:pt idx="8">
                  <c:v>栃木県</c:v>
                </c:pt>
                <c:pt idx="9">
                  <c:v>茨城県</c:v>
                </c:pt>
                <c:pt idx="10">
                  <c:v>千葉県</c:v>
                </c:pt>
                <c:pt idx="11">
                  <c:v>埼玉県</c:v>
                </c:pt>
                <c:pt idx="12">
                  <c:v>群馬県</c:v>
                </c:pt>
                <c:pt idx="13">
                  <c:v>東京都</c:v>
                </c:pt>
                <c:pt idx="14">
                  <c:v>神奈川県</c:v>
                </c:pt>
                <c:pt idx="15">
                  <c:v>新潟県</c:v>
                </c:pt>
                <c:pt idx="16">
                  <c:v>長野県</c:v>
                </c:pt>
                <c:pt idx="17">
                  <c:v>山梨県</c:v>
                </c:pt>
                <c:pt idx="18">
                  <c:v>静岡県</c:v>
                </c:pt>
                <c:pt idx="19">
                  <c:v>愛知県</c:v>
                </c:pt>
                <c:pt idx="20">
                  <c:v>三重県</c:v>
                </c:pt>
                <c:pt idx="21">
                  <c:v>岐阜県</c:v>
                </c:pt>
                <c:pt idx="22">
                  <c:v>富山県</c:v>
                </c:pt>
                <c:pt idx="23">
                  <c:v>石川県</c:v>
                </c:pt>
                <c:pt idx="24">
                  <c:v>福井県</c:v>
                </c:pt>
                <c:pt idx="25">
                  <c:v>滋賀県</c:v>
                </c:pt>
                <c:pt idx="26">
                  <c:v>京都府</c:v>
                </c:pt>
                <c:pt idx="27">
                  <c:v>奈良県</c:v>
                </c:pt>
                <c:pt idx="28">
                  <c:v>和歌山県</c:v>
                </c:pt>
                <c:pt idx="29">
                  <c:v>大阪府</c:v>
                </c:pt>
                <c:pt idx="30">
                  <c:v>兵庫県</c:v>
                </c:pt>
                <c:pt idx="31">
                  <c:v>鳥取県</c:v>
                </c:pt>
                <c:pt idx="32">
                  <c:v>岡山県</c:v>
                </c:pt>
                <c:pt idx="33">
                  <c:v>島根県</c:v>
                </c:pt>
                <c:pt idx="34">
                  <c:v>広島県</c:v>
                </c:pt>
                <c:pt idx="35">
                  <c:v>山口県</c:v>
                </c:pt>
                <c:pt idx="36">
                  <c:v>徳島県</c:v>
                </c:pt>
                <c:pt idx="37">
                  <c:v>香川県</c:v>
                </c:pt>
                <c:pt idx="38">
                  <c:v>高知県</c:v>
                </c:pt>
                <c:pt idx="39">
                  <c:v>愛媛県</c:v>
                </c:pt>
                <c:pt idx="40">
                  <c:v>福岡県</c:v>
                </c:pt>
                <c:pt idx="41">
                  <c:v>佐賀県</c:v>
                </c:pt>
                <c:pt idx="42">
                  <c:v>長崎県</c:v>
                </c:pt>
                <c:pt idx="43">
                  <c:v>大分県</c:v>
                </c:pt>
                <c:pt idx="44">
                  <c:v>熊本県</c:v>
                </c:pt>
                <c:pt idx="45">
                  <c:v>宮崎県</c:v>
                </c:pt>
                <c:pt idx="46">
                  <c:v>鹿児島県</c:v>
                </c:pt>
                <c:pt idx="47">
                  <c:v>沖縄県</c:v>
                </c:pt>
              </c:strCache>
            </c:strRef>
          </c:cat>
          <c:val>
            <c:numRef>
              <c:f>Sheet1!$B$2:$B$49</c:f>
              <c:numCache>
                <c:formatCode>General</c:formatCode>
                <c:ptCount val="48"/>
                <c:pt idx="0">
                  <c:v>76</c:v>
                </c:pt>
                <c:pt idx="1">
                  <c:v>76</c:v>
                </c:pt>
                <c:pt idx="2">
                  <c:v>90</c:v>
                </c:pt>
                <c:pt idx="3">
                  <c:v>86</c:v>
                </c:pt>
                <c:pt idx="4">
                  <c:v>79</c:v>
                </c:pt>
                <c:pt idx="5">
                  <c:v>80</c:v>
                </c:pt>
                <c:pt idx="6">
                  <c:v>73</c:v>
                </c:pt>
                <c:pt idx="7">
                  <c:v>78</c:v>
                </c:pt>
                <c:pt idx="8">
                  <c:v>76</c:v>
                </c:pt>
                <c:pt idx="9">
                  <c:v>59</c:v>
                </c:pt>
                <c:pt idx="10">
                  <c:v>72</c:v>
                </c:pt>
                <c:pt idx="11">
                  <c:v>73</c:v>
                </c:pt>
                <c:pt idx="12">
                  <c:v>73</c:v>
                </c:pt>
                <c:pt idx="13">
                  <c:v>58</c:v>
                </c:pt>
                <c:pt idx="14">
                  <c:v>70</c:v>
                </c:pt>
                <c:pt idx="15">
                  <c:v>78</c:v>
                </c:pt>
                <c:pt idx="16">
                  <c:v>75</c:v>
                </c:pt>
                <c:pt idx="17">
                  <c:v>56</c:v>
                </c:pt>
                <c:pt idx="18">
                  <c:v>60</c:v>
                </c:pt>
                <c:pt idx="19">
                  <c:v>75</c:v>
                </c:pt>
                <c:pt idx="20">
                  <c:v>82</c:v>
                </c:pt>
                <c:pt idx="21">
                  <c:v>95</c:v>
                </c:pt>
                <c:pt idx="22">
                  <c:v>83</c:v>
                </c:pt>
                <c:pt idx="23">
                  <c:v>86</c:v>
                </c:pt>
                <c:pt idx="24">
                  <c:v>83</c:v>
                </c:pt>
                <c:pt idx="25">
                  <c:v>79</c:v>
                </c:pt>
                <c:pt idx="26">
                  <c:v>71</c:v>
                </c:pt>
                <c:pt idx="27">
                  <c:v>62</c:v>
                </c:pt>
                <c:pt idx="28">
                  <c:v>64</c:v>
                </c:pt>
                <c:pt idx="29">
                  <c:v>64</c:v>
                </c:pt>
                <c:pt idx="30">
                  <c:v>72</c:v>
                </c:pt>
                <c:pt idx="31">
                  <c:v>87</c:v>
                </c:pt>
                <c:pt idx="32">
                  <c:v>80</c:v>
                </c:pt>
                <c:pt idx="33">
                  <c:v>87</c:v>
                </c:pt>
                <c:pt idx="34">
                  <c:v>82</c:v>
                </c:pt>
                <c:pt idx="35">
                  <c:v>84</c:v>
                </c:pt>
                <c:pt idx="36">
                  <c:v>54</c:v>
                </c:pt>
                <c:pt idx="37">
                  <c:v>75</c:v>
                </c:pt>
                <c:pt idx="38">
                  <c:v>76</c:v>
                </c:pt>
                <c:pt idx="39">
                  <c:v>68</c:v>
                </c:pt>
                <c:pt idx="40">
                  <c:v>86</c:v>
                </c:pt>
                <c:pt idx="41">
                  <c:v>86</c:v>
                </c:pt>
                <c:pt idx="42">
                  <c:v>84</c:v>
                </c:pt>
                <c:pt idx="43">
                  <c:v>78</c:v>
                </c:pt>
                <c:pt idx="44">
                  <c:v>77</c:v>
                </c:pt>
                <c:pt idx="45">
                  <c:v>92</c:v>
                </c:pt>
                <c:pt idx="46">
                  <c:v>88</c:v>
                </c:pt>
                <c:pt idx="47">
                  <c:v>77</c:v>
                </c:pt>
              </c:numCache>
            </c:numRef>
          </c:val>
        </c:ser>
        <c:ser>
          <c:idx val="1"/>
          <c:order val="1"/>
          <c:tx>
            <c:strRef>
              <c:f>Sheet1!$C$1</c:f>
              <c:strCache>
                <c:ptCount val="1"/>
                <c:pt idx="0">
                  <c:v>H28</c:v>
                </c:pt>
              </c:strCache>
            </c:strRef>
          </c:tx>
          <c:spPr>
            <a:solidFill>
              <a:schemeClr val="bg1">
                <a:lumMod val="65000"/>
              </a:schemeClr>
            </a:solidFill>
          </c:spPr>
          <c:invertIfNegative val="0"/>
          <c:dLbls>
            <c:txPr>
              <a:bodyPr/>
              <a:lstStyle/>
              <a:p>
                <a:pPr>
                  <a:defRPr sz="1050"/>
                </a:pPr>
                <a:endParaRPr lang="ja-JP"/>
              </a:p>
            </c:txPr>
            <c:dLblPos val="outEnd"/>
            <c:showLegendKey val="0"/>
            <c:showVal val="1"/>
            <c:showCatName val="0"/>
            <c:showSerName val="0"/>
            <c:showPercent val="0"/>
            <c:showBubbleSize val="0"/>
            <c:showLeaderLines val="0"/>
          </c:dLbls>
          <c:cat>
            <c:strRef>
              <c:f>Sheet1!$A$2:$A$49</c:f>
              <c:strCache>
                <c:ptCount val="48"/>
                <c:pt idx="0">
                  <c:v>全国</c:v>
                </c:pt>
                <c:pt idx="1">
                  <c:v>北海道</c:v>
                </c:pt>
                <c:pt idx="2">
                  <c:v>青森県</c:v>
                </c:pt>
                <c:pt idx="3">
                  <c:v>秋田県</c:v>
                </c:pt>
                <c:pt idx="4">
                  <c:v>岩手県</c:v>
                </c:pt>
                <c:pt idx="5">
                  <c:v>山形県</c:v>
                </c:pt>
                <c:pt idx="6">
                  <c:v>宮城県</c:v>
                </c:pt>
                <c:pt idx="7">
                  <c:v>福島県</c:v>
                </c:pt>
                <c:pt idx="8">
                  <c:v>栃木県</c:v>
                </c:pt>
                <c:pt idx="9">
                  <c:v>茨城県</c:v>
                </c:pt>
                <c:pt idx="10">
                  <c:v>千葉県</c:v>
                </c:pt>
                <c:pt idx="11">
                  <c:v>埼玉県</c:v>
                </c:pt>
                <c:pt idx="12">
                  <c:v>群馬県</c:v>
                </c:pt>
                <c:pt idx="13">
                  <c:v>東京都</c:v>
                </c:pt>
                <c:pt idx="14">
                  <c:v>神奈川県</c:v>
                </c:pt>
                <c:pt idx="15">
                  <c:v>新潟県</c:v>
                </c:pt>
                <c:pt idx="16">
                  <c:v>長野県</c:v>
                </c:pt>
                <c:pt idx="17">
                  <c:v>山梨県</c:v>
                </c:pt>
                <c:pt idx="18">
                  <c:v>静岡県</c:v>
                </c:pt>
                <c:pt idx="19">
                  <c:v>愛知県</c:v>
                </c:pt>
                <c:pt idx="20">
                  <c:v>三重県</c:v>
                </c:pt>
                <c:pt idx="21">
                  <c:v>岐阜県</c:v>
                </c:pt>
                <c:pt idx="22">
                  <c:v>富山県</c:v>
                </c:pt>
                <c:pt idx="23">
                  <c:v>石川県</c:v>
                </c:pt>
                <c:pt idx="24">
                  <c:v>福井県</c:v>
                </c:pt>
                <c:pt idx="25">
                  <c:v>滋賀県</c:v>
                </c:pt>
                <c:pt idx="26">
                  <c:v>京都府</c:v>
                </c:pt>
                <c:pt idx="27">
                  <c:v>奈良県</c:v>
                </c:pt>
                <c:pt idx="28">
                  <c:v>和歌山県</c:v>
                </c:pt>
                <c:pt idx="29">
                  <c:v>大阪府</c:v>
                </c:pt>
                <c:pt idx="30">
                  <c:v>兵庫県</c:v>
                </c:pt>
                <c:pt idx="31">
                  <c:v>鳥取県</c:v>
                </c:pt>
                <c:pt idx="32">
                  <c:v>岡山県</c:v>
                </c:pt>
                <c:pt idx="33">
                  <c:v>島根県</c:v>
                </c:pt>
                <c:pt idx="34">
                  <c:v>広島県</c:v>
                </c:pt>
                <c:pt idx="35">
                  <c:v>山口県</c:v>
                </c:pt>
                <c:pt idx="36">
                  <c:v>徳島県</c:v>
                </c:pt>
                <c:pt idx="37">
                  <c:v>香川県</c:v>
                </c:pt>
                <c:pt idx="38">
                  <c:v>高知県</c:v>
                </c:pt>
                <c:pt idx="39">
                  <c:v>愛媛県</c:v>
                </c:pt>
                <c:pt idx="40">
                  <c:v>福岡県</c:v>
                </c:pt>
                <c:pt idx="41">
                  <c:v>佐賀県</c:v>
                </c:pt>
                <c:pt idx="42">
                  <c:v>長崎県</c:v>
                </c:pt>
                <c:pt idx="43">
                  <c:v>大分県</c:v>
                </c:pt>
                <c:pt idx="44">
                  <c:v>熊本県</c:v>
                </c:pt>
                <c:pt idx="45">
                  <c:v>宮崎県</c:v>
                </c:pt>
                <c:pt idx="46">
                  <c:v>鹿児島県</c:v>
                </c:pt>
                <c:pt idx="47">
                  <c:v>沖縄県</c:v>
                </c:pt>
              </c:strCache>
            </c:strRef>
          </c:cat>
          <c:val>
            <c:numRef>
              <c:f>Sheet1!$C$2:$C$49</c:f>
              <c:numCache>
                <c:formatCode>General</c:formatCode>
                <c:ptCount val="48"/>
                <c:pt idx="0">
                  <c:v>45</c:v>
                </c:pt>
                <c:pt idx="1">
                  <c:v>51</c:v>
                </c:pt>
                <c:pt idx="2">
                  <c:v>34</c:v>
                </c:pt>
                <c:pt idx="3">
                  <c:v>56</c:v>
                </c:pt>
                <c:pt idx="4">
                  <c:v>39</c:v>
                </c:pt>
                <c:pt idx="5">
                  <c:v>51</c:v>
                </c:pt>
                <c:pt idx="6">
                  <c:v>34</c:v>
                </c:pt>
                <c:pt idx="7">
                  <c:v>40</c:v>
                </c:pt>
                <c:pt idx="8">
                  <c:v>40</c:v>
                </c:pt>
                <c:pt idx="9">
                  <c:v>37</c:v>
                </c:pt>
                <c:pt idx="10">
                  <c:v>35</c:v>
                </c:pt>
                <c:pt idx="11">
                  <c:v>36</c:v>
                </c:pt>
                <c:pt idx="12">
                  <c:v>38</c:v>
                </c:pt>
                <c:pt idx="13">
                  <c:v>35</c:v>
                </c:pt>
                <c:pt idx="14">
                  <c:v>32</c:v>
                </c:pt>
                <c:pt idx="15">
                  <c:v>39</c:v>
                </c:pt>
                <c:pt idx="16">
                  <c:v>46</c:v>
                </c:pt>
                <c:pt idx="17">
                  <c:v>42</c:v>
                </c:pt>
                <c:pt idx="18">
                  <c:v>40</c:v>
                </c:pt>
                <c:pt idx="19">
                  <c:v>53</c:v>
                </c:pt>
                <c:pt idx="20">
                  <c:v>49</c:v>
                </c:pt>
                <c:pt idx="21">
                  <c:v>80</c:v>
                </c:pt>
                <c:pt idx="22">
                  <c:v>33</c:v>
                </c:pt>
                <c:pt idx="23">
                  <c:v>46</c:v>
                </c:pt>
                <c:pt idx="24">
                  <c:v>38</c:v>
                </c:pt>
                <c:pt idx="25">
                  <c:v>44</c:v>
                </c:pt>
                <c:pt idx="26">
                  <c:v>44</c:v>
                </c:pt>
                <c:pt idx="27">
                  <c:v>52</c:v>
                </c:pt>
                <c:pt idx="28">
                  <c:v>52</c:v>
                </c:pt>
                <c:pt idx="29">
                  <c:v>50</c:v>
                </c:pt>
                <c:pt idx="30">
                  <c:v>56</c:v>
                </c:pt>
                <c:pt idx="31">
                  <c:v>50</c:v>
                </c:pt>
                <c:pt idx="32">
                  <c:v>38</c:v>
                </c:pt>
                <c:pt idx="33">
                  <c:v>39</c:v>
                </c:pt>
                <c:pt idx="34">
                  <c:v>45</c:v>
                </c:pt>
                <c:pt idx="35">
                  <c:v>57</c:v>
                </c:pt>
                <c:pt idx="36">
                  <c:v>54</c:v>
                </c:pt>
                <c:pt idx="37">
                  <c:v>48</c:v>
                </c:pt>
                <c:pt idx="38">
                  <c:v>56</c:v>
                </c:pt>
                <c:pt idx="39">
                  <c:v>41</c:v>
                </c:pt>
                <c:pt idx="40">
                  <c:v>50</c:v>
                </c:pt>
                <c:pt idx="41">
                  <c:v>42</c:v>
                </c:pt>
                <c:pt idx="42">
                  <c:v>54</c:v>
                </c:pt>
                <c:pt idx="43">
                  <c:v>41</c:v>
                </c:pt>
                <c:pt idx="44">
                  <c:v>48</c:v>
                </c:pt>
                <c:pt idx="45">
                  <c:v>34</c:v>
                </c:pt>
                <c:pt idx="46">
                  <c:v>57</c:v>
                </c:pt>
                <c:pt idx="47">
                  <c:v>43</c:v>
                </c:pt>
              </c:numCache>
            </c:numRef>
          </c:val>
        </c:ser>
        <c:dLbls>
          <c:dLblPos val="outEnd"/>
          <c:showLegendKey val="0"/>
          <c:showVal val="1"/>
          <c:showCatName val="0"/>
          <c:showSerName val="0"/>
          <c:showPercent val="0"/>
          <c:showBubbleSize val="0"/>
        </c:dLbls>
        <c:gapWidth val="150"/>
        <c:axId val="40531072"/>
        <c:axId val="40532608"/>
      </c:barChart>
      <c:catAx>
        <c:axId val="40531072"/>
        <c:scaling>
          <c:orientation val="minMax"/>
        </c:scaling>
        <c:delete val="0"/>
        <c:axPos val="b"/>
        <c:majorTickMark val="out"/>
        <c:minorTickMark val="none"/>
        <c:tickLblPos val="nextTo"/>
        <c:txPr>
          <a:bodyPr rot="0" vert="eaVert"/>
          <a:lstStyle/>
          <a:p>
            <a:pPr>
              <a:defRPr sz="1050"/>
            </a:pPr>
            <a:endParaRPr lang="ja-JP"/>
          </a:p>
        </c:txPr>
        <c:crossAx val="40532608"/>
        <c:crosses val="autoZero"/>
        <c:auto val="1"/>
        <c:lblAlgn val="ctr"/>
        <c:lblOffset val="100"/>
        <c:noMultiLvlLbl val="0"/>
      </c:catAx>
      <c:valAx>
        <c:axId val="40532608"/>
        <c:scaling>
          <c:orientation val="minMax"/>
          <c:max val="100"/>
          <c:min val="0"/>
        </c:scaling>
        <c:delete val="0"/>
        <c:axPos val="l"/>
        <c:majorGridlines/>
        <c:numFmt formatCode="General" sourceLinked="1"/>
        <c:majorTickMark val="out"/>
        <c:minorTickMark val="none"/>
        <c:tickLblPos val="nextTo"/>
        <c:txPr>
          <a:bodyPr/>
          <a:lstStyle/>
          <a:p>
            <a:pPr>
              <a:defRPr sz="1100"/>
            </a:pPr>
            <a:endParaRPr lang="ja-JP"/>
          </a:p>
        </c:txPr>
        <c:crossAx val="40531072"/>
        <c:crosses val="autoZero"/>
        <c:crossBetween val="between"/>
        <c:majorUnit val="10"/>
      </c:valAx>
    </c:plotArea>
    <c:legend>
      <c:legendPos val="r"/>
      <c:layout>
        <c:manualLayout>
          <c:xMode val="edge"/>
          <c:yMode val="edge"/>
          <c:x val="0.72224664739148225"/>
          <c:y val="1.198671315001568E-2"/>
          <c:w val="0.16811377326638507"/>
          <c:h val="7.4812714199125552E-2"/>
        </c:manualLayout>
      </c:layout>
      <c:overlay val="0"/>
    </c:legend>
    <c:plotVisOnly val="1"/>
    <c:dispBlanksAs val="gap"/>
    <c:showDLblsOverMax val="0"/>
  </c:chart>
  <c:txPr>
    <a:bodyPr/>
    <a:lstStyle/>
    <a:p>
      <a:pPr>
        <a:defRPr sz="1800"/>
      </a:pPr>
      <a:endParaRPr lang="ja-JP"/>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621" cy="494813"/>
          </a:xfrm>
          <a:prstGeom prst="rect">
            <a:avLst/>
          </a:prstGeom>
        </p:spPr>
        <p:txBody>
          <a:bodyPr vert="horz" lIns="90644" tIns="45322" rIns="90644" bIns="45322"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572" y="0"/>
            <a:ext cx="2918621" cy="494813"/>
          </a:xfrm>
          <a:prstGeom prst="rect">
            <a:avLst/>
          </a:prstGeom>
        </p:spPr>
        <p:txBody>
          <a:bodyPr vert="horz" lIns="90644" tIns="45322" rIns="90644" bIns="45322" rtlCol="0"/>
          <a:lstStyle>
            <a:lvl1pPr algn="r">
              <a:defRPr sz="1200"/>
            </a:lvl1pPr>
          </a:lstStyle>
          <a:p>
            <a:endParaRPr kumimoji="1" lang="ja-JP" altLang="en-US"/>
          </a:p>
        </p:txBody>
      </p:sp>
      <p:sp>
        <p:nvSpPr>
          <p:cNvPr id="4" name="フッター プレースホルダー 3"/>
          <p:cNvSpPr>
            <a:spLocks noGrp="1"/>
          </p:cNvSpPr>
          <p:nvPr>
            <p:ph type="ftr" sz="quarter" idx="2"/>
          </p:nvPr>
        </p:nvSpPr>
        <p:spPr>
          <a:xfrm>
            <a:off x="1" y="9371501"/>
            <a:ext cx="2918621" cy="494813"/>
          </a:xfrm>
          <a:prstGeom prst="rect">
            <a:avLst/>
          </a:prstGeom>
        </p:spPr>
        <p:txBody>
          <a:bodyPr vert="horz" lIns="90644" tIns="45322" rIns="90644" bIns="45322"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572" y="9371501"/>
            <a:ext cx="2918621" cy="494813"/>
          </a:xfrm>
          <a:prstGeom prst="rect">
            <a:avLst/>
          </a:prstGeom>
        </p:spPr>
        <p:txBody>
          <a:bodyPr vert="horz" lIns="90644" tIns="45322" rIns="90644" bIns="45322" rtlCol="0" anchor="b"/>
          <a:lstStyle>
            <a:lvl1pPr algn="r">
              <a:defRPr sz="1200"/>
            </a:lvl1pPr>
          </a:lstStyle>
          <a:p>
            <a:fld id="{EE1B4880-218D-4884-83C0-AD136BFB9F95}" type="slidenum">
              <a:rPr kumimoji="1" lang="ja-JP" altLang="en-US" smtClean="0"/>
              <a:t>‹#›</a:t>
            </a:fld>
            <a:endParaRPr kumimoji="1" lang="ja-JP" altLang="en-US"/>
          </a:p>
        </p:txBody>
      </p:sp>
    </p:spTree>
    <p:extLst>
      <p:ext uri="{BB962C8B-B14F-4D97-AF65-F5344CB8AC3E}">
        <p14:creationId xmlns:p14="http://schemas.microsoft.com/office/powerpoint/2010/main" val="23079752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621" cy="494813"/>
          </a:xfrm>
          <a:prstGeom prst="rect">
            <a:avLst/>
          </a:prstGeom>
        </p:spPr>
        <p:txBody>
          <a:bodyPr vert="horz" lIns="90644" tIns="45322" rIns="90644" bIns="4532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572" y="0"/>
            <a:ext cx="2918621" cy="494813"/>
          </a:xfrm>
          <a:prstGeom prst="rect">
            <a:avLst/>
          </a:prstGeom>
        </p:spPr>
        <p:txBody>
          <a:bodyPr vert="horz" lIns="90644" tIns="45322" rIns="90644" bIns="45322" rtlCol="0"/>
          <a:lstStyle>
            <a:lvl1pPr algn="r">
              <a:defRPr sz="1200"/>
            </a:lvl1pPr>
          </a:lstStyle>
          <a:p>
            <a:endParaRPr kumimoji="1" lang="ja-JP" altLang="en-US"/>
          </a:p>
        </p:txBody>
      </p:sp>
      <p:sp>
        <p:nvSpPr>
          <p:cNvPr id="4" name="スライド イメージ プレースホルダー 3"/>
          <p:cNvSpPr>
            <a:spLocks noGrp="1" noRot="1" noChangeAspect="1"/>
          </p:cNvSpPr>
          <p:nvPr>
            <p:ph type="sldImg" idx="2"/>
          </p:nvPr>
        </p:nvSpPr>
        <p:spPr>
          <a:xfrm>
            <a:off x="1147763" y="1233488"/>
            <a:ext cx="4440237" cy="3330575"/>
          </a:xfrm>
          <a:prstGeom prst="rect">
            <a:avLst/>
          </a:prstGeom>
          <a:noFill/>
          <a:ln w="12700">
            <a:solidFill>
              <a:prstClr val="black"/>
            </a:solidFill>
          </a:ln>
        </p:spPr>
        <p:txBody>
          <a:bodyPr vert="horz" lIns="90644" tIns="45322" rIns="90644" bIns="45322" rtlCol="0" anchor="ctr"/>
          <a:lstStyle/>
          <a:p>
            <a:endParaRPr lang="ja-JP" altLang="en-US"/>
          </a:p>
        </p:txBody>
      </p:sp>
      <p:sp>
        <p:nvSpPr>
          <p:cNvPr id="5" name="ノート プレースホルダー 4"/>
          <p:cNvSpPr>
            <a:spLocks noGrp="1"/>
          </p:cNvSpPr>
          <p:nvPr>
            <p:ph type="body" sz="quarter" idx="3"/>
          </p:nvPr>
        </p:nvSpPr>
        <p:spPr>
          <a:xfrm>
            <a:off x="673891" y="4747996"/>
            <a:ext cx="5387982" cy="3884437"/>
          </a:xfrm>
          <a:prstGeom prst="rect">
            <a:avLst/>
          </a:prstGeom>
        </p:spPr>
        <p:txBody>
          <a:bodyPr vert="horz" lIns="90644" tIns="45322" rIns="90644" bIns="45322"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371501"/>
            <a:ext cx="2918621" cy="494813"/>
          </a:xfrm>
          <a:prstGeom prst="rect">
            <a:avLst/>
          </a:prstGeom>
        </p:spPr>
        <p:txBody>
          <a:bodyPr vert="horz" lIns="90644" tIns="45322" rIns="90644" bIns="4532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572" y="9371501"/>
            <a:ext cx="2918621" cy="494813"/>
          </a:xfrm>
          <a:prstGeom prst="rect">
            <a:avLst/>
          </a:prstGeom>
        </p:spPr>
        <p:txBody>
          <a:bodyPr vert="horz" lIns="90644" tIns="45322" rIns="90644" bIns="45322" rtlCol="0" anchor="b"/>
          <a:lstStyle>
            <a:lvl1pPr algn="r">
              <a:defRPr sz="1200"/>
            </a:lvl1pPr>
          </a:lstStyle>
          <a:p>
            <a:fld id="{D6192BF5-0BB6-4E55-9CAF-2B9C7D030C19}" type="slidenum">
              <a:rPr kumimoji="1" lang="ja-JP" altLang="en-US" smtClean="0"/>
              <a:t>‹#›</a:t>
            </a:fld>
            <a:endParaRPr kumimoji="1" lang="ja-JP" altLang="en-US"/>
          </a:p>
        </p:txBody>
      </p:sp>
    </p:spTree>
    <p:extLst>
      <p:ext uri="{BB962C8B-B14F-4D97-AF65-F5344CB8AC3E}">
        <p14:creationId xmlns:p14="http://schemas.microsoft.com/office/powerpoint/2010/main" val="246730090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0575"/>
          </a:xfrm>
        </p:spPr>
      </p:sp>
      <p:sp>
        <p:nvSpPr>
          <p:cNvPr id="3" name="ノート プレースホルダー 2"/>
          <p:cNvSpPr>
            <a:spLocks noGrp="1"/>
          </p:cNvSpPr>
          <p:nvPr>
            <p:ph type="body" idx="1"/>
          </p:nvPr>
        </p:nvSpPr>
        <p:spPr/>
        <p:txBody>
          <a:bodyPr/>
          <a:lstStyle/>
          <a:p>
            <a:endParaRPr kumimoji="1" lang="ja-JP" altLang="en-US"/>
          </a:p>
        </p:txBody>
      </p:sp>
      <p:sp>
        <p:nvSpPr>
          <p:cNvPr id="6" name="スライド番号プレースホルダー 5"/>
          <p:cNvSpPr>
            <a:spLocks noGrp="1"/>
          </p:cNvSpPr>
          <p:nvPr>
            <p:ph type="sldNum" sz="quarter" idx="10"/>
          </p:nvPr>
        </p:nvSpPr>
        <p:spPr/>
        <p:txBody>
          <a:bodyPr/>
          <a:lstStyle/>
          <a:p>
            <a:fld id="{D6192BF5-0BB6-4E55-9CAF-2B9C7D030C19}" type="slidenum">
              <a:rPr kumimoji="1" lang="ja-JP" altLang="en-US" smtClean="0"/>
              <a:t>1</a:t>
            </a:fld>
            <a:endParaRPr kumimoji="1" lang="ja-JP" altLang="en-US"/>
          </a:p>
        </p:txBody>
      </p:sp>
    </p:spTree>
    <p:extLst>
      <p:ext uri="{BB962C8B-B14F-4D97-AF65-F5344CB8AC3E}">
        <p14:creationId xmlns:p14="http://schemas.microsoft.com/office/powerpoint/2010/main" val="1610981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330FFB00-7654-4A36-A917-A0025E0819CE}" type="datetime1">
              <a:rPr kumimoji="1" lang="ja-JP" altLang="en-US" smtClean="0"/>
              <a:t>2018/11/19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1535717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9993108-17C1-4DAB-8CA4-F6B6E4FF774E}" type="datetime1">
              <a:rPr kumimoji="1" lang="ja-JP" altLang="en-US" smtClean="0"/>
              <a:t>2018/11/19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66074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9"/>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B8F042B-75B3-45DD-96B2-634CA6D0D339}" type="datetime1">
              <a:rPr kumimoji="1" lang="ja-JP" altLang="en-US" smtClean="0"/>
              <a:t>2018/11/19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2908905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65FBDC8-D2A3-4320-A3BF-10062797C2C6}" type="datetime1">
              <a:rPr kumimoji="1" lang="ja-JP" altLang="en-US" smtClean="0"/>
              <a:t>2018/11/19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442255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3C35B32B-136D-4D20-BF29-F7379FF42F1D}" type="datetime1">
              <a:rPr kumimoji="1" lang="ja-JP" altLang="en-US" smtClean="0"/>
              <a:t>2018/11/19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2283468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DE38061-92EF-444B-AEDB-51615043622E}" type="datetime1">
              <a:rPr kumimoji="1" lang="ja-JP" altLang="en-US" smtClean="0"/>
              <a:t>2018/11/19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1567424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F31AED17-DCBC-44AF-A155-CCE8C551E473}" type="datetime1">
              <a:rPr kumimoji="1" lang="ja-JP" altLang="en-US" smtClean="0"/>
              <a:t>2018/11/19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1131387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3BF05131-9516-4472-AA29-7E06BDAF8613}" type="datetime1">
              <a:rPr kumimoji="1" lang="ja-JP" altLang="en-US" smtClean="0"/>
              <a:t>2018/11/19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1080025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B8D113D-DBC3-47E4-83EC-84FAACDC9D26}" type="datetime1">
              <a:rPr kumimoji="1" lang="ja-JP" altLang="en-US" smtClean="0"/>
              <a:t>2018/11/19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95780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80D15A2-9DD4-4D7B-A063-783848523A84}" type="datetime1">
              <a:rPr kumimoji="1" lang="ja-JP" altLang="en-US" smtClean="0"/>
              <a:t>2018/11/19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2411377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61A35E1-4234-4DDC-94AD-718699355BDC}" type="datetime1">
              <a:rPr kumimoji="1" lang="ja-JP" altLang="en-US" smtClean="0"/>
              <a:t>2018/11/19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512222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5BC47C-7049-4F05-A5D7-59469B13FC90}" type="datetime1">
              <a:rPr kumimoji="1" lang="ja-JP" altLang="en-US" smtClean="0"/>
              <a:t>2018/11/19</a:t>
            </a:fld>
            <a:endParaRPr kumimoji="1" lang="ja-JP" altLang="en-US"/>
          </a:p>
        </p:txBody>
      </p:sp>
      <p:sp>
        <p:nvSpPr>
          <p:cNvPr id="5" name="フッター プレースホルダー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pPr/>
              <a:t>‹#›</a:t>
            </a:fld>
            <a:endParaRPr kumimoji="1" lang="ja-JP" altLang="en-US" dirty="0"/>
          </a:p>
        </p:txBody>
      </p:sp>
    </p:spTree>
    <p:extLst>
      <p:ext uri="{BB962C8B-B14F-4D97-AF65-F5344CB8AC3E}">
        <p14:creationId xmlns:p14="http://schemas.microsoft.com/office/powerpoint/2010/main" val="3617975336"/>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6974904" y="6448252"/>
            <a:ext cx="2133600" cy="365125"/>
          </a:xfrm>
        </p:spPr>
        <p:txBody>
          <a:bodyPr/>
          <a:lstStyle/>
          <a:p>
            <a:fld id="{D2D8002D-B5B0-4BAC-B1F6-782DDCCE6D9C}" type="slidenum">
              <a:rPr kumimoji="1" lang="ja-JP" altLang="en-US" smtClean="0"/>
              <a:t>1</a:t>
            </a:fld>
            <a:endParaRPr kumimoji="1" lang="ja-JP" altLang="en-US" dirty="0"/>
          </a:p>
        </p:txBody>
      </p:sp>
      <p:sp>
        <p:nvSpPr>
          <p:cNvPr id="7" name="タイトル 3"/>
          <p:cNvSpPr txBox="1">
            <a:spLocks/>
          </p:cNvSpPr>
          <p:nvPr/>
        </p:nvSpPr>
        <p:spPr>
          <a:xfrm>
            <a:off x="0" y="1196480"/>
            <a:ext cx="9144000" cy="2088505"/>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4000" dirty="0" smtClean="0">
                <a:solidFill>
                  <a:schemeClr val="bg1"/>
                </a:solidFill>
              </a:rPr>
              <a:t>ＬＰガス取引適正化と</a:t>
            </a:r>
          </a:p>
          <a:p>
            <a:r>
              <a:rPr lang="ja-JP" altLang="en-US" sz="4000" dirty="0" smtClean="0">
                <a:solidFill>
                  <a:schemeClr val="bg1"/>
                </a:solidFill>
              </a:rPr>
              <a:t>販売事業者の対応について</a:t>
            </a:r>
            <a:endParaRPr lang="ja-JP" altLang="en-US" sz="2400" dirty="0" smtClean="0">
              <a:solidFill>
                <a:schemeClr val="bg1"/>
              </a:solidFill>
            </a:endParaRPr>
          </a:p>
        </p:txBody>
      </p:sp>
      <p:sp>
        <p:nvSpPr>
          <p:cNvPr id="8" name="コンテンツ プレースホルダ 4"/>
          <p:cNvSpPr txBox="1">
            <a:spLocks/>
          </p:cNvSpPr>
          <p:nvPr/>
        </p:nvSpPr>
        <p:spPr>
          <a:xfrm>
            <a:off x="0" y="4077072"/>
            <a:ext cx="9144000" cy="1152004"/>
          </a:xfrm>
          <a:prstGeom prst="rect">
            <a:avLst/>
          </a:prstGeom>
        </p:spPr>
        <p:txBody>
          <a:bodyPr vert="horz" lIns="91440" tIns="45720" rIns="91440" bIns="45720" rtlCol="0">
            <a:normAutofit fontScale="92500"/>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defRPr/>
            </a:pPr>
            <a:r>
              <a:rPr lang="ja-JP" altLang="ja-JP" dirty="0"/>
              <a:t>平成３０年度全国ＬＰガスお客様相談所相談員研修会</a:t>
            </a:r>
            <a:endParaRPr lang="en-US" altLang="ja-JP" dirty="0" smtClean="0">
              <a:solidFill>
                <a:schemeClr val="tx1"/>
              </a:solidFill>
              <a:latin typeface="+mj-ea"/>
              <a:ea typeface="+mj-ea"/>
            </a:endParaRPr>
          </a:p>
          <a:p>
            <a:pPr>
              <a:defRPr/>
            </a:pPr>
            <a:r>
              <a:rPr lang="ja-JP" altLang="en-US" sz="2800" dirty="0" smtClean="0">
                <a:latin typeface="+mj-ea"/>
              </a:rPr>
              <a:t>平成３０年</a:t>
            </a:r>
            <a:r>
              <a:rPr lang="ja-JP" altLang="en-US" sz="2800" dirty="0">
                <a:latin typeface="+mj-ea"/>
              </a:rPr>
              <a:t>１２月１３日・１４日</a:t>
            </a:r>
          </a:p>
        </p:txBody>
      </p:sp>
      <p:pic>
        <p:nvPicPr>
          <p:cNvPr id="5"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776" y="5982543"/>
            <a:ext cx="3960812"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4614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2">
            <a:schemeClr val="accent5"/>
          </a:lnRef>
          <a:fillRef idx="1">
            <a:schemeClr val="lt1"/>
          </a:fillRef>
          <a:effectRef idx="0">
            <a:schemeClr val="accent5"/>
          </a:effectRef>
          <a:fontRef idx="minor">
            <a:schemeClr val="dk1"/>
          </a:fontRef>
        </p:style>
        <p:txBody>
          <a:bodyPr>
            <a:normAutofit/>
          </a:bodyPr>
          <a:lstStyle/>
          <a:p>
            <a:r>
              <a:rPr kumimoji="1" lang="ja-JP" altLang="en-US" sz="2800" dirty="0" smtClean="0"/>
              <a:t>宮崎県協会が会員販売事業者に対して、店頭公示シールのひな型を配布し、料金公表の推奨を図った。</a:t>
            </a:r>
            <a:endParaRPr kumimoji="1" lang="ja-JP" altLang="en-US" sz="2800" dirty="0"/>
          </a:p>
        </p:txBody>
      </p:sp>
      <p:sp>
        <p:nvSpPr>
          <p:cNvPr id="3" name="コンテンツ プレースホルダー 2"/>
          <p:cNvSpPr>
            <a:spLocks noGrp="1"/>
          </p:cNvSpPr>
          <p:nvPr>
            <p:ph idx="1"/>
          </p:nvPr>
        </p:nvSpPr>
        <p:spPr/>
        <p:txBody>
          <a:bodyPr/>
          <a:lstStyle/>
          <a:p>
            <a:endParaRPr kumimoji="1" lang="ja-JP" altLang="en-US"/>
          </a:p>
        </p:txBody>
      </p:sp>
      <p:sp>
        <p:nvSpPr>
          <p:cNvPr id="4" name="スライド番号プレースホルダー 3"/>
          <p:cNvSpPr>
            <a:spLocks noGrp="1"/>
          </p:cNvSpPr>
          <p:nvPr>
            <p:ph type="sldNum" sz="quarter" idx="12"/>
          </p:nvPr>
        </p:nvSpPr>
        <p:spPr>
          <a:xfrm>
            <a:off x="6974904" y="6448251"/>
            <a:ext cx="2133600" cy="365125"/>
          </a:xfrm>
        </p:spPr>
        <p:txBody>
          <a:bodyPr/>
          <a:lstStyle/>
          <a:p>
            <a:fld id="{D2D8002D-B5B0-4BAC-B1F6-782DDCCE6D9C}" type="slidenum">
              <a:rPr kumimoji="1" lang="ja-JP" altLang="en-US" smtClean="0"/>
              <a:t>10</a:t>
            </a:fld>
            <a:endParaRPr kumimoji="1" lang="ja-JP" altLang="en-US"/>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912" y="1909960"/>
            <a:ext cx="2916859" cy="411132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7614" y="1916832"/>
            <a:ext cx="2906554" cy="410445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82038" y="1916831"/>
            <a:ext cx="2889954" cy="410445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51131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2890664" cy="720955"/>
          </a:xfrm>
        </p:spPr>
        <p:txBody>
          <a:bodyPr>
            <a:normAutofit/>
          </a:bodyPr>
          <a:lstStyle/>
          <a:p>
            <a:pPr algn="l"/>
            <a:r>
              <a:rPr kumimoji="1" lang="ja-JP" altLang="en-US" sz="1600" dirty="0" smtClean="0">
                <a:latin typeface="ＭＳ Ｐゴシック" panose="020B0600070205080204" pitchFamily="50" charset="-128"/>
                <a:ea typeface="ＭＳ Ｐゴシック" panose="020B0600070205080204" pitchFamily="50" charset="-128"/>
              </a:rPr>
              <a:t>参考：平成</a:t>
            </a:r>
            <a:r>
              <a:rPr kumimoji="1" lang="en-US" altLang="ja-JP" sz="1600" dirty="0" smtClean="0">
                <a:latin typeface="ＭＳ Ｐゴシック" panose="020B0600070205080204" pitchFamily="50" charset="-128"/>
                <a:ea typeface="ＭＳ Ｐゴシック" panose="020B0600070205080204" pitchFamily="50" charset="-128"/>
              </a:rPr>
              <a:t>30</a:t>
            </a:r>
            <a:r>
              <a:rPr kumimoji="1" lang="ja-JP" altLang="en-US" sz="1600" dirty="0" smtClean="0">
                <a:latin typeface="ＭＳ Ｐゴシック" panose="020B0600070205080204" pitchFamily="50" charset="-128"/>
                <a:ea typeface="ＭＳ Ｐゴシック" panose="020B0600070205080204" pitchFamily="50" charset="-128"/>
              </a:rPr>
              <a:t>年４月１９日</a:t>
            </a:r>
            <a:br>
              <a:rPr kumimoji="1" lang="ja-JP" altLang="en-US" sz="1600" dirty="0" smtClean="0">
                <a:latin typeface="ＭＳ Ｐゴシック" panose="020B0600070205080204" pitchFamily="50" charset="-128"/>
                <a:ea typeface="ＭＳ Ｐゴシック" panose="020B0600070205080204" pitchFamily="50" charset="-128"/>
              </a:rPr>
            </a:br>
            <a:r>
              <a:rPr lang="ja-JP" altLang="en-US" sz="1600" dirty="0">
                <a:latin typeface="ＭＳ Ｐゴシック" panose="020B0600070205080204" pitchFamily="50" charset="-128"/>
                <a:ea typeface="ＭＳ Ｐゴシック" panose="020B0600070205080204" pitchFamily="50" charset="-128"/>
              </a:rPr>
              <a:t>　</a:t>
            </a:r>
            <a:r>
              <a:rPr lang="ja-JP" altLang="en-US" sz="1600" dirty="0" smtClean="0">
                <a:latin typeface="ＭＳ Ｐゴシック" panose="020B0600070205080204" pitchFamily="50" charset="-128"/>
                <a:ea typeface="ＭＳ Ｐゴシック" panose="020B0600070205080204" pitchFamily="50" charset="-128"/>
              </a:rPr>
              <a:t>　　　日本経済新聞掲載</a:t>
            </a:r>
            <a:endParaRPr kumimoji="1" lang="ja-JP" altLang="en-US" sz="1600" dirty="0">
              <a:latin typeface="ＭＳ Ｐゴシック" panose="020B0600070205080204" pitchFamily="50" charset="-128"/>
              <a:ea typeface="ＭＳ Ｐゴシック" panose="020B0600070205080204" pitchFamily="50" charset="-128"/>
            </a:endParaRPr>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40" y="620688"/>
            <a:ext cx="4104456" cy="6084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30" y="724877"/>
            <a:ext cx="4655886" cy="5616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スライド番号プレースホルダー 3"/>
          <p:cNvSpPr>
            <a:spLocks noGrp="1"/>
          </p:cNvSpPr>
          <p:nvPr>
            <p:ph type="sldNum" sz="quarter" idx="12"/>
          </p:nvPr>
        </p:nvSpPr>
        <p:spPr>
          <a:xfrm>
            <a:off x="7046912" y="6520259"/>
            <a:ext cx="2133600" cy="365125"/>
          </a:xfrm>
        </p:spPr>
        <p:txBody>
          <a:bodyPr/>
          <a:lstStyle/>
          <a:p>
            <a:fld id="{D2D8002D-B5B0-4BAC-B1F6-782DDCCE6D9C}" type="slidenum">
              <a:rPr kumimoji="1" lang="ja-JP" altLang="en-US" smtClean="0"/>
              <a:t>11</a:t>
            </a:fld>
            <a:endParaRPr kumimoji="1" lang="ja-JP" altLang="en-US"/>
          </a:p>
        </p:txBody>
      </p:sp>
    </p:spTree>
    <p:extLst>
      <p:ext uri="{BB962C8B-B14F-4D97-AF65-F5344CB8AC3E}">
        <p14:creationId xmlns:p14="http://schemas.microsoft.com/office/powerpoint/2010/main" val="2684068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2890664" cy="720955"/>
          </a:xfrm>
        </p:spPr>
        <p:txBody>
          <a:bodyPr>
            <a:normAutofit/>
          </a:bodyPr>
          <a:lstStyle/>
          <a:p>
            <a:pPr algn="l"/>
            <a:r>
              <a:rPr kumimoji="1" lang="ja-JP" altLang="en-US" sz="1600" dirty="0" smtClean="0">
                <a:latin typeface="ＭＳ Ｐゴシック" panose="020B0600070205080204" pitchFamily="50" charset="-128"/>
                <a:ea typeface="ＭＳ Ｐゴシック" panose="020B0600070205080204" pitchFamily="50" charset="-128"/>
              </a:rPr>
              <a:t>参考：平成</a:t>
            </a:r>
            <a:r>
              <a:rPr kumimoji="1" lang="en-US" altLang="ja-JP" sz="1600" dirty="0" smtClean="0">
                <a:latin typeface="ＭＳ Ｐゴシック" panose="020B0600070205080204" pitchFamily="50" charset="-128"/>
                <a:ea typeface="ＭＳ Ｐゴシック" panose="020B0600070205080204" pitchFamily="50" charset="-128"/>
              </a:rPr>
              <a:t>29</a:t>
            </a:r>
            <a:r>
              <a:rPr kumimoji="1" lang="ja-JP" altLang="en-US" sz="1600" dirty="0" smtClean="0">
                <a:latin typeface="ＭＳ Ｐゴシック" panose="020B0600070205080204" pitchFamily="50" charset="-128"/>
                <a:ea typeface="ＭＳ Ｐゴシック" panose="020B0600070205080204" pitchFamily="50" charset="-128"/>
              </a:rPr>
              <a:t>年</a:t>
            </a:r>
            <a:r>
              <a:rPr kumimoji="1" lang="en-US" altLang="ja-JP" sz="1600" dirty="0" smtClean="0">
                <a:latin typeface="ＭＳ Ｐゴシック" panose="020B0600070205080204" pitchFamily="50" charset="-128"/>
                <a:ea typeface="ＭＳ Ｐゴシック" panose="020B0600070205080204" pitchFamily="50" charset="-128"/>
              </a:rPr>
              <a:t>12</a:t>
            </a:r>
            <a:r>
              <a:rPr kumimoji="1" lang="ja-JP" altLang="en-US" sz="1600" dirty="0" smtClean="0">
                <a:latin typeface="ＭＳ Ｐゴシック" panose="020B0600070205080204" pitchFamily="50" charset="-128"/>
                <a:ea typeface="ＭＳ Ｐゴシック" panose="020B0600070205080204" pitchFamily="50" charset="-128"/>
              </a:rPr>
              <a:t>月</a:t>
            </a:r>
            <a:r>
              <a:rPr kumimoji="1" lang="en-US" altLang="ja-JP" sz="1600" dirty="0" smtClean="0">
                <a:latin typeface="ＭＳ Ｐゴシック" panose="020B0600070205080204" pitchFamily="50" charset="-128"/>
                <a:ea typeface="ＭＳ Ｐゴシック" panose="020B0600070205080204" pitchFamily="50" charset="-128"/>
              </a:rPr>
              <a:t>21</a:t>
            </a:r>
            <a:r>
              <a:rPr kumimoji="1" lang="ja-JP" altLang="en-US" sz="1600" dirty="0" smtClean="0">
                <a:latin typeface="ＭＳ Ｐゴシック" panose="020B0600070205080204" pitchFamily="50" charset="-128"/>
                <a:ea typeface="ＭＳ Ｐゴシック" panose="020B0600070205080204" pitchFamily="50" charset="-128"/>
              </a:rPr>
              <a:t>日</a:t>
            </a:r>
            <a:br>
              <a:rPr kumimoji="1" lang="ja-JP" altLang="en-US" sz="1600" dirty="0" smtClean="0">
                <a:latin typeface="ＭＳ Ｐゴシック" panose="020B0600070205080204" pitchFamily="50" charset="-128"/>
                <a:ea typeface="ＭＳ Ｐゴシック" panose="020B0600070205080204" pitchFamily="50" charset="-128"/>
              </a:rPr>
            </a:br>
            <a:r>
              <a:rPr lang="ja-JP" altLang="en-US" sz="1600" dirty="0">
                <a:latin typeface="ＭＳ Ｐゴシック" panose="020B0600070205080204" pitchFamily="50" charset="-128"/>
                <a:ea typeface="ＭＳ Ｐゴシック" panose="020B0600070205080204" pitchFamily="50" charset="-128"/>
              </a:rPr>
              <a:t>　</a:t>
            </a:r>
            <a:r>
              <a:rPr lang="ja-JP" altLang="en-US" sz="1600" dirty="0" smtClean="0">
                <a:latin typeface="ＭＳ Ｐゴシック" panose="020B0600070205080204" pitchFamily="50" charset="-128"/>
                <a:ea typeface="ＭＳ Ｐゴシック" panose="020B0600070205080204" pitchFamily="50" charset="-128"/>
              </a:rPr>
              <a:t>　　　東京新聞掲載</a:t>
            </a:r>
            <a:endParaRPr kumimoji="1" lang="ja-JP" altLang="en-US" sz="1600" dirty="0">
              <a:latin typeface="ＭＳ Ｐゴシック" panose="020B0600070205080204" pitchFamily="50" charset="-128"/>
              <a:ea typeface="ＭＳ Ｐゴシック" panose="020B0600070205080204" pitchFamily="50" charset="-128"/>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1" y="188640"/>
            <a:ext cx="4608512" cy="6552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42" y="4450035"/>
            <a:ext cx="4632027" cy="2219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スライド番号プレースホルダー 3"/>
          <p:cNvSpPr>
            <a:spLocks noGrp="1"/>
          </p:cNvSpPr>
          <p:nvPr>
            <p:ph type="sldNum" sz="quarter" idx="12"/>
          </p:nvPr>
        </p:nvSpPr>
        <p:spPr>
          <a:xfrm>
            <a:off x="7046912" y="6520259"/>
            <a:ext cx="2133600" cy="365125"/>
          </a:xfrm>
        </p:spPr>
        <p:txBody>
          <a:bodyPr/>
          <a:lstStyle/>
          <a:p>
            <a:fld id="{D2D8002D-B5B0-4BAC-B1F6-782DDCCE6D9C}" type="slidenum">
              <a:rPr kumimoji="1" lang="ja-JP" altLang="en-US" smtClean="0"/>
              <a:t>12</a:t>
            </a:fld>
            <a:endParaRPr kumimoji="1" lang="ja-JP" altLang="en-US"/>
          </a:p>
        </p:txBody>
      </p:sp>
    </p:spTree>
    <p:extLst>
      <p:ext uri="{BB962C8B-B14F-4D97-AF65-F5344CB8AC3E}">
        <p14:creationId xmlns:p14="http://schemas.microsoft.com/office/powerpoint/2010/main" val="15289964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
        <p:nvSpPr>
          <p:cNvPr id="4" name="スライド番号プレースホルダー 3"/>
          <p:cNvSpPr>
            <a:spLocks noGrp="1"/>
          </p:cNvSpPr>
          <p:nvPr>
            <p:ph type="sldNum" sz="quarter" idx="12"/>
          </p:nvPr>
        </p:nvSpPr>
        <p:spPr>
          <a:xfrm>
            <a:off x="6974904" y="6448251"/>
            <a:ext cx="2133600" cy="365125"/>
          </a:xfrm>
        </p:spPr>
        <p:txBody>
          <a:bodyPr/>
          <a:lstStyle/>
          <a:p>
            <a:fld id="{D2D8002D-B5B0-4BAC-B1F6-782DDCCE6D9C}" type="slidenum">
              <a:rPr kumimoji="1" lang="ja-JP" altLang="en-US" smtClean="0"/>
              <a:t>13</a:t>
            </a:fld>
            <a:endParaRPr kumimoji="1" lang="ja-JP" altLang="en-US"/>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116632"/>
            <a:ext cx="9092792" cy="6322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四角形吹き出し 5"/>
          <p:cNvSpPr/>
          <p:nvPr/>
        </p:nvSpPr>
        <p:spPr>
          <a:xfrm>
            <a:off x="1619672" y="5277742"/>
            <a:ext cx="1685925" cy="581025"/>
          </a:xfrm>
          <a:prstGeom prst="wedgeRectCallout">
            <a:avLst>
              <a:gd name="adj1" fmla="val 103461"/>
              <a:gd name="adj2" fmla="val 63862"/>
            </a:avLst>
          </a:prstGeom>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1200" kern="100">
                <a:effectLst/>
                <a:latin typeface="ＭＳ ゴシック"/>
                <a:cs typeface="Times New Roman"/>
              </a:rPr>
              <a:t>詳細は左記ホーム</a:t>
            </a:r>
          </a:p>
          <a:p>
            <a:pPr algn="ctr">
              <a:spcAft>
                <a:spcPts val="0"/>
              </a:spcAft>
            </a:pPr>
            <a:r>
              <a:rPr lang="ja-JP" sz="1200" kern="100">
                <a:effectLst/>
                <a:latin typeface="ＭＳ ゴシック"/>
                <a:cs typeface="Times New Roman"/>
              </a:rPr>
              <a:t>ページにて掲載</a:t>
            </a:r>
          </a:p>
        </p:txBody>
      </p:sp>
      <p:sp>
        <p:nvSpPr>
          <p:cNvPr id="7" name="角丸四角形 6"/>
          <p:cNvSpPr/>
          <p:nvPr/>
        </p:nvSpPr>
        <p:spPr>
          <a:xfrm>
            <a:off x="4211960" y="5879752"/>
            <a:ext cx="3528392" cy="357560"/>
          </a:xfrm>
          <a:prstGeom prst="roundRect">
            <a:avLst/>
          </a:prstGeom>
          <a:noFill/>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Tree>
    <p:extLst>
      <p:ext uri="{BB962C8B-B14F-4D97-AF65-F5344CB8AC3E}">
        <p14:creationId xmlns:p14="http://schemas.microsoft.com/office/powerpoint/2010/main" val="31190897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
        <p:nvSpPr>
          <p:cNvPr id="4" name="スライド番号プレースホルダー 3"/>
          <p:cNvSpPr>
            <a:spLocks noGrp="1"/>
          </p:cNvSpPr>
          <p:nvPr>
            <p:ph type="sldNum" sz="quarter" idx="12"/>
          </p:nvPr>
        </p:nvSpPr>
        <p:spPr>
          <a:xfrm>
            <a:off x="6974904" y="6448251"/>
            <a:ext cx="2133600" cy="365125"/>
          </a:xfrm>
        </p:spPr>
        <p:txBody>
          <a:bodyPr/>
          <a:lstStyle/>
          <a:p>
            <a:fld id="{D2D8002D-B5B0-4BAC-B1F6-782DDCCE6D9C}" type="slidenum">
              <a:rPr kumimoji="1" lang="ja-JP" altLang="en-US" smtClean="0"/>
              <a:t>14</a:t>
            </a:fld>
            <a:endParaRPr kumimoji="1" lang="ja-JP" altLang="en-US"/>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08" y="188640"/>
            <a:ext cx="9036496" cy="6128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テキスト ボックス 16"/>
          <p:cNvSpPr txBox="1"/>
          <p:nvPr/>
        </p:nvSpPr>
        <p:spPr>
          <a:xfrm>
            <a:off x="8604448" y="3573013"/>
            <a:ext cx="638175" cy="5238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ja-JP" sz="2000" b="1" kern="100" dirty="0">
                <a:solidFill>
                  <a:srgbClr val="FF0000"/>
                </a:solidFill>
                <a:effectLst/>
                <a:latin typeface="ＭＳ ゴシック"/>
                <a:cs typeface="Times New Roman"/>
              </a:rPr>
              <a:t>※</a:t>
            </a:r>
            <a:endParaRPr lang="ja-JP" sz="1200" kern="100" dirty="0">
              <a:effectLst/>
              <a:latin typeface="ＭＳ ゴシック"/>
              <a:cs typeface="Times New Roman"/>
            </a:endParaRPr>
          </a:p>
        </p:txBody>
      </p:sp>
    </p:spTree>
    <p:extLst>
      <p:ext uri="{BB962C8B-B14F-4D97-AF65-F5344CB8AC3E}">
        <p14:creationId xmlns:p14="http://schemas.microsoft.com/office/powerpoint/2010/main" val="2747940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
        <p:nvSpPr>
          <p:cNvPr id="4" name="スライド番号プレースホルダー 3"/>
          <p:cNvSpPr>
            <a:spLocks noGrp="1"/>
          </p:cNvSpPr>
          <p:nvPr>
            <p:ph type="sldNum" sz="quarter" idx="12"/>
          </p:nvPr>
        </p:nvSpPr>
        <p:spPr>
          <a:xfrm>
            <a:off x="6974904" y="6448251"/>
            <a:ext cx="2133600" cy="365125"/>
          </a:xfrm>
        </p:spPr>
        <p:txBody>
          <a:bodyPr/>
          <a:lstStyle/>
          <a:p>
            <a:fld id="{D2D8002D-B5B0-4BAC-B1F6-782DDCCE6D9C}" type="slidenum">
              <a:rPr kumimoji="1" lang="ja-JP" altLang="en-US" smtClean="0"/>
              <a:t>15</a:t>
            </a:fld>
            <a:endParaRPr kumimoji="1" lang="ja-JP" alt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08" y="173530"/>
            <a:ext cx="9036496" cy="6063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58005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
        <p:nvSpPr>
          <p:cNvPr id="4" name="スライド番号プレースホルダー 3"/>
          <p:cNvSpPr>
            <a:spLocks noGrp="1"/>
          </p:cNvSpPr>
          <p:nvPr>
            <p:ph type="sldNum" sz="quarter" idx="12"/>
          </p:nvPr>
        </p:nvSpPr>
        <p:spPr>
          <a:xfrm>
            <a:off x="6974904" y="6448251"/>
            <a:ext cx="2133600" cy="365125"/>
          </a:xfrm>
        </p:spPr>
        <p:txBody>
          <a:bodyPr/>
          <a:lstStyle/>
          <a:p>
            <a:fld id="{D2D8002D-B5B0-4BAC-B1F6-782DDCCE6D9C}" type="slidenum">
              <a:rPr kumimoji="1" lang="ja-JP" altLang="en-US" smtClean="0"/>
              <a:t>16</a:t>
            </a:fld>
            <a:endParaRPr kumimoji="1" lang="ja-JP" altLang="en-US"/>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548" y="267965"/>
            <a:ext cx="9049956" cy="6113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テキスト ボックス 18"/>
          <p:cNvSpPr txBox="1"/>
          <p:nvPr/>
        </p:nvSpPr>
        <p:spPr>
          <a:xfrm>
            <a:off x="-180528" y="5209381"/>
            <a:ext cx="638175" cy="5238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ja-JP" sz="2000" b="1" kern="100">
                <a:solidFill>
                  <a:srgbClr val="FF0000"/>
                </a:solidFill>
                <a:effectLst/>
                <a:latin typeface="ＭＳ ゴシック"/>
                <a:cs typeface="Times New Roman"/>
              </a:rPr>
              <a:t>※</a:t>
            </a:r>
            <a:endParaRPr lang="ja-JP" sz="1200" kern="100">
              <a:effectLst/>
              <a:latin typeface="ＭＳ ゴシック"/>
              <a:cs typeface="Times New Roman"/>
            </a:endParaRPr>
          </a:p>
        </p:txBody>
      </p:sp>
    </p:spTree>
    <p:extLst>
      <p:ext uri="{BB962C8B-B14F-4D97-AF65-F5344CB8AC3E}">
        <p14:creationId xmlns:p14="http://schemas.microsoft.com/office/powerpoint/2010/main" val="2248691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
        <p:nvSpPr>
          <p:cNvPr id="4" name="スライド番号プレースホルダー 3"/>
          <p:cNvSpPr>
            <a:spLocks noGrp="1"/>
          </p:cNvSpPr>
          <p:nvPr>
            <p:ph type="sldNum" sz="quarter" idx="12"/>
          </p:nvPr>
        </p:nvSpPr>
        <p:spPr>
          <a:xfrm>
            <a:off x="6974904" y="6448251"/>
            <a:ext cx="2133600" cy="365125"/>
          </a:xfrm>
        </p:spPr>
        <p:txBody>
          <a:bodyPr/>
          <a:lstStyle/>
          <a:p>
            <a:fld id="{D2D8002D-B5B0-4BAC-B1F6-782DDCCE6D9C}" type="slidenum">
              <a:rPr kumimoji="1" lang="ja-JP" altLang="en-US" smtClean="0"/>
              <a:t>17</a:t>
            </a:fld>
            <a:endParaRPr kumimoji="1" lang="ja-JP" altLang="en-US"/>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529" y="260648"/>
            <a:ext cx="9030975" cy="5920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テキスト ボックス 18"/>
          <p:cNvSpPr txBox="1"/>
          <p:nvPr/>
        </p:nvSpPr>
        <p:spPr>
          <a:xfrm>
            <a:off x="-170631" y="5085184"/>
            <a:ext cx="638175" cy="5238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ja-JP" sz="2000" b="1" kern="100">
                <a:solidFill>
                  <a:srgbClr val="FF0000"/>
                </a:solidFill>
                <a:effectLst/>
                <a:latin typeface="ＭＳ ゴシック"/>
                <a:cs typeface="Times New Roman"/>
              </a:rPr>
              <a:t>※</a:t>
            </a:r>
            <a:endParaRPr lang="ja-JP" sz="1200" kern="100">
              <a:effectLst/>
              <a:latin typeface="ＭＳ ゴシック"/>
              <a:cs typeface="Times New Roman"/>
            </a:endParaRPr>
          </a:p>
        </p:txBody>
      </p:sp>
    </p:spTree>
    <p:extLst>
      <p:ext uri="{BB962C8B-B14F-4D97-AF65-F5344CB8AC3E}">
        <p14:creationId xmlns:p14="http://schemas.microsoft.com/office/powerpoint/2010/main" val="35438702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
        <p:nvSpPr>
          <p:cNvPr id="4" name="スライド番号プレースホルダー 3"/>
          <p:cNvSpPr>
            <a:spLocks noGrp="1"/>
          </p:cNvSpPr>
          <p:nvPr>
            <p:ph type="sldNum" sz="quarter" idx="12"/>
          </p:nvPr>
        </p:nvSpPr>
        <p:spPr>
          <a:xfrm>
            <a:off x="6974904" y="6448251"/>
            <a:ext cx="2133600" cy="365125"/>
          </a:xfrm>
        </p:spPr>
        <p:txBody>
          <a:bodyPr/>
          <a:lstStyle/>
          <a:p>
            <a:fld id="{D2D8002D-B5B0-4BAC-B1F6-782DDCCE6D9C}" type="slidenum">
              <a:rPr kumimoji="1" lang="ja-JP" altLang="en-US" smtClean="0"/>
              <a:t>18</a:t>
            </a:fld>
            <a:endParaRPr kumimoji="1" lang="ja-JP" altLang="en-US"/>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08" y="260648"/>
            <a:ext cx="9036496" cy="6032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23725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
        <p:nvSpPr>
          <p:cNvPr id="4" name="スライド番号プレースホルダー 3"/>
          <p:cNvSpPr>
            <a:spLocks noGrp="1"/>
          </p:cNvSpPr>
          <p:nvPr>
            <p:ph type="sldNum" sz="quarter" idx="12"/>
          </p:nvPr>
        </p:nvSpPr>
        <p:spPr>
          <a:xfrm>
            <a:off x="6974904" y="6448251"/>
            <a:ext cx="2133600" cy="365125"/>
          </a:xfrm>
        </p:spPr>
        <p:txBody>
          <a:bodyPr/>
          <a:lstStyle/>
          <a:p>
            <a:fld id="{D2D8002D-B5B0-4BAC-B1F6-782DDCCE6D9C}" type="slidenum">
              <a:rPr kumimoji="1" lang="ja-JP" altLang="en-US" smtClean="0"/>
              <a:t>19</a:t>
            </a:fld>
            <a:endParaRPr kumimoji="1" lang="ja-JP" alt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976" y="260648"/>
            <a:ext cx="9044528" cy="5981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4328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93928" y="1700809"/>
            <a:ext cx="8814576" cy="5055230"/>
          </a:xfrm>
          <a:prstGeom prst="rect">
            <a:avLst/>
          </a:prstGeom>
          <a:noFill/>
        </p:spPr>
        <p:txBody>
          <a:bodyPr wrap="square" rtlCol="0">
            <a:spAutoFit/>
          </a:bodyPr>
          <a:lstStyle/>
          <a:p>
            <a:r>
              <a:rPr lang="ja-JP" altLang="en-US" sz="2400" dirty="0">
                <a:solidFill>
                  <a:srgbClr val="FF0000"/>
                </a:solidFill>
                <a:latin typeface="+mn-ea"/>
              </a:rPr>
              <a:t>平成２９年２月２２日交付、６月１日施行</a:t>
            </a:r>
            <a:endParaRPr kumimoji="1" lang="ja-JP" altLang="en-US" sz="2400" b="1" dirty="0" smtClean="0">
              <a:latin typeface="+mn-ea"/>
            </a:endParaRPr>
          </a:p>
          <a:p>
            <a:r>
              <a:rPr kumimoji="1" lang="ja-JP" altLang="en-US" sz="2400" b="1" dirty="0" smtClean="0">
                <a:latin typeface="+mn-ea"/>
              </a:rPr>
              <a:t>　① </a:t>
            </a:r>
            <a:r>
              <a:rPr kumimoji="1" lang="ja-JP" altLang="en-US" sz="2400" b="1" dirty="0" smtClean="0">
                <a:solidFill>
                  <a:srgbClr val="0033CC"/>
                </a:solidFill>
                <a:latin typeface="+mn-ea"/>
              </a:rPr>
              <a:t>「液化石油ガスの保安の確保及び取引の適正化に関する法律</a:t>
            </a:r>
            <a:endParaRPr kumimoji="1" lang="en-US" altLang="ja-JP" sz="2400" b="1" dirty="0" smtClean="0">
              <a:solidFill>
                <a:srgbClr val="0033CC"/>
              </a:solidFill>
              <a:latin typeface="+mn-ea"/>
            </a:endParaRPr>
          </a:p>
          <a:p>
            <a:r>
              <a:rPr lang="ja-JP" altLang="en-US" sz="2400" b="1" dirty="0">
                <a:solidFill>
                  <a:srgbClr val="0033CC"/>
                </a:solidFill>
                <a:latin typeface="+mn-ea"/>
              </a:rPr>
              <a:t>　</a:t>
            </a:r>
            <a:r>
              <a:rPr lang="ja-JP" altLang="en-US" sz="2400" b="1" dirty="0" smtClean="0">
                <a:solidFill>
                  <a:srgbClr val="0033CC"/>
                </a:solidFill>
                <a:latin typeface="+mn-ea"/>
              </a:rPr>
              <a:t>　 </a:t>
            </a:r>
            <a:r>
              <a:rPr lang="ja-JP" altLang="en-US" sz="2400" b="1" dirty="0">
                <a:solidFill>
                  <a:srgbClr val="0033CC"/>
                </a:solidFill>
                <a:latin typeface="+mn-ea"/>
              </a:rPr>
              <a:t>施行規則」 （省令）</a:t>
            </a:r>
            <a:r>
              <a:rPr lang="ja-JP" altLang="en-US" sz="2400" dirty="0" smtClean="0">
                <a:latin typeface="+mn-ea"/>
              </a:rPr>
              <a:t>の </a:t>
            </a:r>
            <a:r>
              <a:rPr lang="ja-JP" altLang="en-US" sz="2400" dirty="0">
                <a:latin typeface="+mn-ea"/>
              </a:rPr>
              <a:t>一部</a:t>
            </a:r>
            <a:r>
              <a:rPr lang="ja-JP" altLang="en-US" sz="2400" dirty="0" smtClean="0">
                <a:latin typeface="+mn-ea"/>
              </a:rPr>
              <a:t>改正</a:t>
            </a:r>
            <a:endParaRPr lang="en-US" altLang="ja-JP" sz="2400" dirty="0" smtClean="0">
              <a:latin typeface="+mn-ea"/>
            </a:endParaRPr>
          </a:p>
          <a:p>
            <a:r>
              <a:rPr lang="ja-JP" altLang="en-US" sz="2400" dirty="0" smtClean="0">
                <a:solidFill>
                  <a:srgbClr val="FF0000"/>
                </a:solidFill>
                <a:latin typeface="+mn-ea"/>
              </a:rPr>
              <a:t>　　　</a:t>
            </a:r>
            <a:endParaRPr kumimoji="1" lang="en-US" altLang="ja-JP" sz="1000" b="1" dirty="0" smtClean="0">
              <a:solidFill>
                <a:srgbClr val="0070C0"/>
              </a:solidFill>
              <a:latin typeface="+mn-ea"/>
            </a:endParaRPr>
          </a:p>
          <a:p>
            <a:r>
              <a:rPr kumimoji="1" lang="ja-JP" altLang="en-US" sz="2400" b="1" dirty="0" smtClean="0">
                <a:latin typeface="+mn-ea"/>
              </a:rPr>
              <a:t>　② </a:t>
            </a:r>
            <a:r>
              <a:rPr kumimoji="1" lang="ja-JP" altLang="en-US" sz="2400" b="1" dirty="0" smtClean="0">
                <a:solidFill>
                  <a:srgbClr val="0033CC"/>
                </a:solidFill>
                <a:latin typeface="+mn-ea"/>
              </a:rPr>
              <a:t>「液化石油ガスの保安の確保及び取引の適正化に関する法律</a:t>
            </a:r>
            <a:endParaRPr kumimoji="1" lang="en-US" altLang="ja-JP" sz="2400" b="1" dirty="0" smtClean="0">
              <a:solidFill>
                <a:srgbClr val="0033CC"/>
              </a:solidFill>
              <a:latin typeface="+mn-ea"/>
            </a:endParaRPr>
          </a:p>
          <a:p>
            <a:r>
              <a:rPr lang="ja-JP" altLang="en-US" sz="2400" b="1" dirty="0">
                <a:solidFill>
                  <a:srgbClr val="0033CC"/>
                </a:solidFill>
                <a:latin typeface="+mn-ea"/>
              </a:rPr>
              <a:t>　</a:t>
            </a:r>
            <a:r>
              <a:rPr lang="ja-JP" altLang="en-US" sz="2400" b="1" dirty="0" smtClean="0">
                <a:solidFill>
                  <a:srgbClr val="0033CC"/>
                </a:solidFill>
                <a:latin typeface="+mn-ea"/>
              </a:rPr>
              <a:t>　 </a:t>
            </a:r>
            <a:r>
              <a:rPr kumimoji="1" lang="ja-JP" altLang="en-US" sz="2400" b="1" dirty="0" smtClean="0">
                <a:solidFill>
                  <a:srgbClr val="0033CC"/>
                </a:solidFill>
                <a:latin typeface="+mn-ea"/>
              </a:rPr>
              <a:t>施行規則の運用及び解釈に</a:t>
            </a:r>
            <a:r>
              <a:rPr lang="ja-JP" altLang="en-US" sz="2400" b="1" dirty="0">
                <a:solidFill>
                  <a:srgbClr val="0033CC"/>
                </a:solidFill>
                <a:latin typeface="+mn-ea"/>
              </a:rPr>
              <a:t>ついて」 （通達）</a:t>
            </a:r>
            <a:r>
              <a:rPr kumimoji="1" lang="ja-JP" altLang="en-US" sz="2400" dirty="0" smtClean="0">
                <a:latin typeface="+mn-ea"/>
              </a:rPr>
              <a:t>の一部改正</a:t>
            </a:r>
            <a:endParaRPr kumimoji="1" lang="en-US" altLang="ja-JP" sz="2400" dirty="0" smtClean="0">
              <a:latin typeface="+mn-ea"/>
            </a:endParaRPr>
          </a:p>
          <a:p>
            <a:r>
              <a:rPr lang="ja-JP" altLang="en-US" sz="2400" dirty="0">
                <a:solidFill>
                  <a:srgbClr val="FF0000"/>
                </a:solidFill>
                <a:latin typeface="+mn-ea"/>
              </a:rPr>
              <a:t>　</a:t>
            </a:r>
            <a:r>
              <a:rPr lang="ja-JP" altLang="en-US" sz="2400" dirty="0" smtClean="0">
                <a:solidFill>
                  <a:srgbClr val="FF0000"/>
                </a:solidFill>
                <a:latin typeface="+mn-ea"/>
              </a:rPr>
              <a:t>　</a:t>
            </a:r>
            <a:endParaRPr kumimoji="1" lang="en-US" altLang="ja-JP" sz="2400" dirty="0" smtClean="0">
              <a:latin typeface="+mn-ea"/>
            </a:endParaRPr>
          </a:p>
          <a:p>
            <a:r>
              <a:rPr lang="ja-JP" altLang="en-US" sz="2400" dirty="0">
                <a:solidFill>
                  <a:srgbClr val="FF0000"/>
                </a:solidFill>
                <a:latin typeface="+mn-ea"/>
              </a:rPr>
              <a:t>平成２９年２月２２日制定</a:t>
            </a:r>
            <a:endParaRPr kumimoji="1" lang="ja-JP" altLang="en-US" sz="2400" b="1" dirty="0" smtClean="0">
              <a:latin typeface="+mn-ea"/>
            </a:endParaRPr>
          </a:p>
          <a:p>
            <a:r>
              <a:rPr kumimoji="1" lang="ja-JP" altLang="en-US" sz="2400" b="1" dirty="0" smtClean="0">
                <a:latin typeface="+mn-ea"/>
              </a:rPr>
              <a:t>　③ </a:t>
            </a:r>
            <a:r>
              <a:rPr kumimoji="1" lang="ja-JP" altLang="en-US" sz="2400" b="1" dirty="0" smtClean="0">
                <a:solidFill>
                  <a:srgbClr val="0033CC"/>
                </a:solidFill>
                <a:latin typeface="+mn-ea"/>
              </a:rPr>
              <a:t>「液化石油ガスの小売営業における取引適正化指針」</a:t>
            </a:r>
            <a:endParaRPr kumimoji="1" lang="en-US" altLang="ja-JP" sz="2400" b="1" dirty="0" smtClean="0">
              <a:solidFill>
                <a:srgbClr val="0033CC"/>
              </a:solidFill>
              <a:latin typeface="+mn-ea"/>
            </a:endParaRPr>
          </a:p>
          <a:p>
            <a:r>
              <a:rPr lang="ja-JP" altLang="en-US" sz="2400" b="1" dirty="0">
                <a:solidFill>
                  <a:srgbClr val="0033CC"/>
                </a:solidFill>
                <a:latin typeface="+mn-ea"/>
              </a:rPr>
              <a:t>　</a:t>
            </a:r>
            <a:r>
              <a:rPr lang="ja-JP" altLang="en-US" sz="2400" b="1" dirty="0" smtClean="0">
                <a:solidFill>
                  <a:srgbClr val="0033CC"/>
                </a:solidFill>
                <a:latin typeface="+mn-ea"/>
              </a:rPr>
              <a:t>　　（ＬＰガス小売営業ガイドライン）</a:t>
            </a:r>
            <a:r>
              <a:rPr kumimoji="1" lang="ja-JP" altLang="en-US" sz="2400" dirty="0" smtClean="0">
                <a:solidFill>
                  <a:srgbClr val="0033CC"/>
                </a:solidFill>
                <a:latin typeface="+mn-ea"/>
              </a:rPr>
              <a:t>　</a:t>
            </a:r>
            <a:r>
              <a:rPr kumimoji="1" lang="ja-JP" altLang="en-US" sz="2400" dirty="0" smtClean="0">
                <a:latin typeface="+mn-ea"/>
              </a:rPr>
              <a:t>の制定</a:t>
            </a:r>
          </a:p>
          <a:p>
            <a:r>
              <a:rPr lang="ja-JP" altLang="en-US" sz="2400" dirty="0">
                <a:latin typeface="+mn-ea"/>
              </a:rPr>
              <a:t>　</a:t>
            </a:r>
            <a:r>
              <a:rPr lang="ja-JP" altLang="en-US" sz="2400" dirty="0" smtClean="0">
                <a:latin typeface="+mn-ea"/>
              </a:rPr>
              <a:t>　</a:t>
            </a:r>
            <a:endParaRPr kumimoji="1" lang="en-US" altLang="ja-JP" sz="2400" dirty="0" smtClean="0">
              <a:latin typeface="+mn-ea"/>
            </a:endParaRPr>
          </a:p>
          <a:p>
            <a:r>
              <a:rPr lang="ja-JP" altLang="en-US" sz="2400" dirty="0">
                <a:latin typeface="+mn-ea"/>
              </a:rPr>
              <a:t>　</a:t>
            </a:r>
            <a:r>
              <a:rPr kumimoji="1" lang="ja-JP" altLang="en-US" sz="2400" dirty="0" smtClean="0">
                <a:latin typeface="+mn-ea"/>
              </a:rPr>
              <a:t>その中で、液石法と関係法令の遵守に加え、ＬＰガス販売事業者が取り組むべき事項がまとめられた。</a:t>
            </a:r>
            <a:endParaRPr kumimoji="1" lang="en-US" altLang="ja-JP" sz="2400" dirty="0" smtClean="0">
              <a:latin typeface="+mn-ea"/>
            </a:endParaRPr>
          </a:p>
        </p:txBody>
      </p:sp>
      <p:sp>
        <p:nvSpPr>
          <p:cNvPr id="2" name="スライド番号プレースホルダー 1"/>
          <p:cNvSpPr>
            <a:spLocks noGrp="1"/>
          </p:cNvSpPr>
          <p:nvPr>
            <p:ph type="sldNum" sz="quarter" idx="12"/>
          </p:nvPr>
        </p:nvSpPr>
        <p:spPr>
          <a:xfrm>
            <a:off x="6974904" y="6448252"/>
            <a:ext cx="2133600" cy="365125"/>
          </a:xfrm>
        </p:spPr>
        <p:txBody>
          <a:bodyPr/>
          <a:lstStyle/>
          <a:p>
            <a:pPr>
              <a:defRPr/>
            </a:pPr>
            <a:fld id="{937896D8-17E6-424D-BB76-3907CF24D54D}" type="slidenum">
              <a:rPr lang="ja-JP" altLang="en-US" smtClean="0"/>
              <a:pPr>
                <a:defRPr/>
              </a:pPr>
              <a:t>2</a:t>
            </a:fld>
            <a:endParaRPr lang="ja-JP" altLang="en-US" dirty="0"/>
          </a:p>
        </p:txBody>
      </p:sp>
      <p:sp>
        <p:nvSpPr>
          <p:cNvPr id="6" name="タイトル 1"/>
          <p:cNvSpPr>
            <a:spLocks noGrp="1"/>
          </p:cNvSpPr>
          <p:nvPr>
            <p:ph type="title"/>
          </p:nvPr>
        </p:nvSpPr>
        <p:spPr>
          <a:xfrm>
            <a:off x="457200" y="188640"/>
            <a:ext cx="8229600" cy="1152128"/>
          </a:xfrm>
          <a:ln/>
        </p:spPr>
        <p:style>
          <a:lnRef idx="0">
            <a:schemeClr val="accent3"/>
          </a:lnRef>
          <a:fillRef idx="3">
            <a:schemeClr val="accent3"/>
          </a:fillRef>
          <a:effectRef idx="3">
            <a:schemeClr val="accent3"/>
          </a:effectRef>
          <a:fontRef idx="minor">
            <a:schemeClr val="lt1"/>
          </a:fontRef>
        </p:style>
        <p:txBody>
          <a:bodyPr>
            <a:noAutofit/>
          </a:bodyPr>
          <a:lstStyle/>
          <a:p>
            <a:r>
              <a:rPr lang="ja-JP" altLang="en-US" sz="3600" dirty="0" smtClean="0">
                <a:solidFill>
                  <a:schemeClr val="bg1"/>
                </a:solidFill>
              </a:rPr>
              <a:t>液石法省令</a:t>
            </a:r>
            <a:r>
              <a:rPr lang="ja-JP" altLang="en-US" sz="3600" dirty="0">
                <a:solidFill>
                  <a:schemeClr val="bg1"/>
                </a:solidFill>
              </a:rPr>
              <a:t>・通達の一部改正</a:t>
            </a:r>
            <a:br>
              <a:rPr lang="ja-JP" altLang="en-US" sz="3600" dirty="0">
                <a:solidFill>
                  <a:schemeClr val="bg1"/>
                </a:solidFill>
              </a:rPr>
            </a:br>
            <a:r>
              <a:rPr lang="ja-JP" altLang="en-US" sz="3600" dirty="0">
                <a:solidFill>
                  <a:schemeClr val="bg1"/>
                </a:solidFill>
              </a:rPr>
              <a:t>ＬＰガス小売営業ガイドラインの制定</a:t>
            </a:r>
          </a:p>
        </p:txBody>
      </p:sp>
    </p:spTree>
    <p:extLst>
      <p:ext uri="{BB962C8B-B14F-4D97-AF65-F5344CB8AC3E}">
        <p14:creationId xmlns:p14="http://schemas.microsoft.com/office/powerpoint/2010/main" val="23223900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2026568" cy="778098"/>
          </a:xfrm>
        </p:spPr>
        <p:txBody>
          <a:bodyPr>
            <a:normAutofit/>
          </a:bodyPr>
          <a:lstStyle/>
          <a:p>
            <a:r>
              <a:rPr kumimoji="1" lang="ja-JP" altLang="en-US" sz="1200" dirty="0" smtClean="0">
                <a:latin typeface="+mn-ea"/>
                <a:ea typeface="+mn-ea"/>
              </a:rPr>
              <a:t>参考</a:t>
            </a:r>
            <a:r>
              <a:rPr kumimoji="1" lang="en-US" altLang="ja-JP" sz="1200" dirty="0" smtClean="0">
                <a:latin typeface="+mn-ea"/>
                <a:ea typeface="+mn-ea"/>
              </a:rPr>
              <a:t>:</a:t>
            </a:r>
            <a:r>
              <a:rPr kumimoji="1" lang="ja-JP" altLang="en-US" sz="1200" dirty="0" smtClean="0">
                <a:latin typeface="+mn-ea"/>
                <a:ea typeface="+mn-ea"/>
              </a:rPr>
              <a:t>平成</a:t>
            </a:r>
            <a:r>
              <a:rPr kumimoji="1" lang="en-US" altLang="ja-JP" sz="1200" dirty="0" smtClean="0">
                <a:latin typeface="+mn-ea"/>
                <a:ea typeface="+mn-ea"/>
              </a:rPr>
              <a:t>30</a:t>
            </a:r>
            <a:r>
              <a:rPr kumimoji="1" lang="ja-JP" altLang="en-US" sz="1200" dirty="0" smtClean="0">
                <a:latin typeface="+mn-ea"/>
                <a:ea typeface="+mn-ea"/>
              </a:rPr>
              <a:t>年</a:t>
            </a:r>
            <a:r>
              <a:rPr kumimoji="1" lang="en-US" altLang="ja-JP" sz="1200" dirty="0" smtClean="0">
                <a:latin typeface="+mn-ea"/>
                <a:ea typeface="+mn-ea"/>
              </a:rPr>
              <a:t>11</a:t>
            </a:r>
            <a:r>
              <a:rPr kumimoji="1" lang="ja-JP" altLang="en-US" sz="1200" dirty="0" smtClean="0">
                <a:latin typeface="+mn-ea"/>
                <a:ea typeface="+mn-ea"/>
              </a:rPr>
              <a:t>月</a:t>
            </a:r>
            <a:r>
              <a:rPr kumimoji="1" lang="en-US" altLang="ja-JP" sz="1200" dirty="0" smtClean="0">
                <a:latin typeface="+mn-ea"/>
                <a:ea typeface="+mn-ea"/>
              </a:rPr>
              <a:t>2</a:t>
            </a:r>
            <a:r>
              <a:rPr kumimoji="1" lang="ja-JP" altLang="en-US" sz="1200" dirty="0" smtClean="0">
                <a:latin typeface="+mn-ea"/>
                <a:ea typeface="+mn-ea"/>
              </a:rPr>
              <a:t>日</a:t>
            </a:r>
            <a:r>
              <a:rPr kumimoji="1" lang="en-US" altLang="ja-JP" sz="1200" dirty="0" smtClean="0">
                <a:latin typeface="+mn-ea"/>
                <a:ea typeface="+mn-ea"/>
              </a:rPr>
              <a:t>(</a:t>
            </a:r>
            <a:r>
              <a:rPr kumimoji="1" lang="ja-JP" altLang="en-US" sz="1200" dirty="0" smtClean="0">
                <a:latin typeface="+mn-ea"/>
                <a:ea typeface="+mn-ea"/>
              </a:rPr>
              <a:t>金</a:t>
            </a:r>
            <a:r>
              <a:rPr kumimoji="1" lang="en-US" altLang="ja-JP" sz="1200" dirty="0" smtClean="0">
                <a:latin typeface="+mn-ea"/>
                <a:ea typeface="+mn-ea"/>
              </a:rPr>
              <a:t>)</a:t>
            </a:r>
            <a:r>
              <a:rPr kumimoji="1" lang="ja-JP" altLang="en-US" sz="1200" dirty="0" smtClean="0">
                <a:latin typeface="+mn-ea"/>
                <a:ea typeface="+mn-ea"/>
              </a:rPr>
              <a:t/>
            </a:r>
            <a:br>
              <a:rPr kumimoji="1" lang="ja-JP" altLang="en-US" sz="1200" dirty="0" smtClean="0">
                <a:latin typeface="+mn-ea"/>
                <a:ea typeface="+mn-ea"/>
              </a:rPr>
            </a:br>
            <a:r>
              <a:rPr lang="ja-JP" altLang="en-US" sz="1200" dirty="0">
                <a:latin typeface="+mn-ea"/>
                <a:ea typeface="+mn-ea"/>
              </a:rPr>
              <a:t>しん</a:t>
            </a:r>
            <a:r>
              <a:rPr lang="ja-JP" altLang="en-US" sz="1200" dirty="0" smtClean="0">
                <a:latin typeface="+mn-ea"/>
                <a:ea typeface="+mn-ea"/>
              </a:rPr>
              <a:t>ぶん赤旗</a:t>
            </a:r>
            <a:endParaRPr kumimoji="1" lang="ja-JP" altLang="en-US" sz="1200" dirty="0">
              <a:latin typeface="+mn-ea"/>
              <a:ea typeface="+mn-ea"/>
            </a:endParaRPr>
          </a:p>
        </p:txBody>
      </p:sp>
      <p:sp>
        <p:nvSpPr>
          <p:cNvPr id="4" name="スライド番号プレースホルダー 3"/>
          <p:cNvSpPr>
            <a:spLocks noGrp="1"/>
          </p:cNvSpPr>
          <p:nvPr>
            <p:ph type="sldNum" sz="quarter" idx="12"/>
          </p:nvPr>
        </p:nvSpPr>
        <p:spPr>
          <a:xfrm>
            <a:off x="6974904" y="6448251"/>
            <a:ext cx="2133600" cy="365125"/>
          </a:xfrm>
        </p:spPr>
        <p:txBody>
          <a:bodyPr/>
          <a:lstStyle/>
          <a:p>
            <a:fld id="{D2D8002D-B5B0-4BAC-B1F6-782DDCCE6D9C}" type="slidenum">
              <a:rPr kumimoji="1" lang="ja-JP" altLang="en-US" smtClean="0"/>
              <a:t>20</a:t>
            </a:fld>
            <a:endParaRPr kumimoji="1" lang="ja-JP" altLang="en-US"/>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7996" y="980728"/>
            <a:ext cx="6462356" cy="5688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55901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タイトル 1"/>
          <p:cNvSpPr>
            <a:spLocks noGrp="1"/>
          </p:cNvSpPr>
          <p:nvPr>
            <p:ph type="title"/>
          </p:nvPr>
        </p:nvSpPr>
        <p:spPr>
          <a:xfrm>
            <a:off x="468313" y="763935"/>
            <a:ext cx="8229600" cy="504825"/>
          </a:xfrm>
        </p:spPr>
        <p:txBody>
          <a:bodyPr>
            <a:normAutofit fontScale="90000"/>
          </a:bodyPr>
          <a:lstStyle/>
          <a:p>
            <a:pPr eaLnBrk="1" hangingPunct="1"/>
            <a:r>
              <a:rPr lang="ja-JP" altLang="en-US" sz="2800" dirty="0" smtClean="0">
                <a:solidFill>
                  <a:srgbClr val="0066FF"/>
                </a:solidFill>
              </a:rPr>
              <a:t>第５章　料金の透明性の確保</a:t>
            </a:r>
          </a:p>
        </p:txBody>
      </p:sp>
      <p:sp>
        <p:nvSpPr>
          <p:cNvPr id="28675" name="コンテンツ プレースホルダ 2"/>
          <p:cNvSpPr>
            <a:spLocks noGrp="1"/>
          </p:cNvSpPr>
          <p:nvPr>
            <p:ph idx="1"/>
          </p:nvPr>
        </p:nvSpPr>
        <p:spPr>
          <a:xfrm>
            <a:off x="395288" y="1773064"/>
            <a:ext cx="8280000" cy="5040312"/>
          </a:xfrm>
        </p:spPr>
        <p:txBody>
          <a:bodyPr/>
          <a:lstStyle/>
          <a:p>
            <a:pPr eaLnBrk="1" hangingPunct="1">
              <a:buFont typeface="Arial" charset="0"/>
              <a:buNone/>
              <a:defRPr/>
            </a:pPr>
            <a:r>
              <a:rPr lang="ja-JP" altLang="en-US" sz="1600" dirty="0" smtClean="0">
                <a:latin typeface="+mn-ea"/>
              </a:rPr>
              <a:t>　　液化石油ガス法において、１４条書面</a:t>
            </a:r>
            <a:r>
              <a:rPr lang="ja-JP" altLang="en-US" sz="1600" dirty="0">
                <a:latin typeface="+mn-ea"/>
              </a:rPr>
              <a:t>等</a:t>
            </a:r>
            <a:r>
              <a:rPr lang="ja-JP" altLang="en-US" sz="1600" dirty="0" smtClean="0">
                <a:latin typeface="+mn-ea"/>
              </a:rPr>
              <a:t>で</a:t>
            </a:r>
            <a:r>
              <a:rPr lang="ja-JP" altLang="en-US" sz="1600" b="1" u="sng" dirty="0" smtClean="0">
                <a:latin typeface="+mn-ea"/>
              </a:rPr>
              <a:t>「価格の算定方法」・「算定の基礎となる項目」</a:t>
            </a:r>
            <a:r>
              <a:rPr lang="ja-JP" altLang="en-US" sz="1600" dirty="0" smtClean="0">
                <a:latin typeface="+mn-ea"/>
              </a:rPr>
              <a:t>に</a:t>
            </a:r>
            <a:endParaRPr lang="en-US" altLang="ja-JP" sz="1600" dirty="0" smtClean="0">
              <a:latin typeface="+mn-ea"/>
            </a:endParaRPr>
          </a:p>
          <a:p>
            <a:pPr eaLnBrk="1" hangingPunct="1">
              <a:buFont typeface="Arial" charset="0"/>
              <a:buNone/>
              <a:defRPr/>
            </a:pPr>
            <a:r>
              <a:rPr lang="ja-JP" altLang="en-US" sz="1600" dirty="0" smtClean="0">
                <a:latin typeface="+mn-ea"/>
              </a:rPr>
              <a:t>　ついての</a:t>
            </a:r>
            <a:r>
              <a:rPr lang="ja-JP" altLang="en-US" sz="1600" b="1" u="sng" dirty="0" smtClean="0">
                <a:latin typeface="+mn-ea"/>
              </a:rPr>
              <a:t>内容の記載・説明を義務付け</a:t>
            </a:r>
            <a:r>
              <a:rPr lang="ja-JP" altLang="en-US" sz="1600" dirty="0" smtClean="0">
                <a:latin typeface="+mn-ea"/>
              </a:rPr>
              <a:t>ています。</a:t>
            </a:r>
            <a:endParaRPr lang="en-US" altLang="ja-JP" sz="1600" dirty="0" smtClean="0">
              <a:latin typeface="+mn-ea"/>
            </a:endParaRPr>
          </a:p>
          <a:p>
            <a:pPr marL="85725" indent="-85725">
              <a:buNone/>
              <a:defRPr/>
            </a:pPr>
            <a:r>
              <a:rPr lang="ja-JP" altLang="en-US" sz="1600" dirty="0" smtClean="0">
                <a:latin typeface="+mn-ea"/>
              </a:rPr>
              <a:t>　　よって、</a:t>
            </a:r>
            <a:r>
              <a:rPr lang="ja-JP" altLang="en-US" sz="1600" b="1" u="sng" dirty="0" smtClean="0">
                <a:solidFill>
                  <a:srgbClr val="FF0000"/>
                </a:solidFill>
                <a:latin typeface="+mn-ea"/>
              </a:rPr>
              <a:t>価格の算定方法を盛り込んだ料金表の交付が必要、</a:t>
            </a:r>
            <a:r>
              <a:rPr lang="ja-JP" altLang="en-US" sz="1600" dirty="0" smtClean="0">
                <a:solidFill>
                  <a:srgbClr val="FF0000"/>
                </a:solidFill>
                <a:latin typeface="+mn-ea"/>
              </a:rPr>
              <a:t>料金</a:t>
            </a:r>
            <a:r>
              <a:rPr lang="ja-JP" altLang="en-US" sz="1600" dirty="0">
                <a:solidFill>
                  <a:srgbClr val="FF0000"/>
                </a:solidFill>
                <a:latin typeface="+mn-ea"/>
              </a:rPr>
              <a:t>を変更する際も「料金表」を再交付</a:t>
            </a:r>
            <a:r>
              <a:rPr lang="ja-JP" altLang="en-US" sz="1600" dirty="0" smtClean="0">
                <a:solidFill>
                  <a:srgbClr val="FF0000"/>
                </a:solidFill>
                <a:latin typeface="+mn-ea"/>
              </a:rPr>
              <a:t>しなければなりません。</a:t>
            </a:r>
            <a:endParaRPr lang="en-US" altLang="ja-JP" sz="1200" dirty="0" smtClean="0">
              <a:solidFill>
                <a:srgbClr val="FF0000"/>
              </a:solidFill>
              <a:latin typeface="+mn-ea"/>
            </a:endParaRPr>
          </a:p>
          <a:p>
            <a:pPr eaLnBrk="1" hangingPunct="1">
              <a:buFont typeface="Arial" charset="0"/>
              <a:buNone/>
              <a:defRPr/>
            </a:pPr>
            <a:r>
              <a:rPr lang="ja-JP" altLang="en-US" sz="1200" dirty="0" smtClean="0">
                <a:latin typeface="+mn-ea"/>
              </a:rPr>
              <a:t>　　　　</a:t>
            </a:r>
            <a:endParaRPr lang="en-US" altLang="ja-JP" sz="1600" dirty="0" smtClean="0">
              <a:latin typeface="+mn-ea"/>
            </a:endParaRPr>
          </a:p>
          <a:p>
            <a:pPr eaLnBrk="1" hangingPunct="1">
              <a:buFont typeface="Arial" charset="0"/>
              <a:buNone/>
              <a:defRPr/>
            </a:pPr>
            <a:r>
              <a:rPr lang="ja-JP" altLang="en-US" sz="1600" dirty="0" smtClean="0">
                <a:latin typeface="+mn-ea"/>
              </a:rPr>
              <a:t>　　　</a:t>
            </a:r>
            <a:r>
              <a:rPr lang="ja-JP" altLang="en-US" sz="1600" b="1" dirty="0" smtClean="0">
                <a:latin typeface="+mn-ea"/>
              </a:rPr>
              <a:t>「価格の算定方法」とは</a:t>
            </a:r>
            <a:r>
              <a:rPr lang="ja-JP" altLang="en-US" sz="1600" dirty="0" smtClean="0">
                <a:latin typeface="+mn-ea"/>
              </a:rPr>
              <a:t>、通達により、その価格の計算方法のこと</a:t>
            </a:r>
            <a:endParaRPr lang="en-US" altLang="ja-JP" sz="1600" dirty="0" smtClean="0">
              <a:latin typeface="+mn-ea"/>
            </a:endParaRPr>
          </a:p>
          <a:p>
            <a:pPr eaLnBrk="1" hangingPunct="1">
              <a:buFont typeface="Arial" charset="0"/>
              <a:buNone/>
              <a:defRPr/>
            </a:pPr>
            <a:r>
              <a:rPr lang="ja-JP" altLang="en-US" sz="1600" dirty="0" smtClean="0">
                <a:latin typeface="+mn-ea"/>
              </a:rPr>
              <a:t>　　　　　　　（例）</a:t>
            </a:r>
            <a:r>
              <a:rPr lang="ja-JP" altLang="en-US" sz="1600" b="1" u="sng" dirty="0" smtClean="0">
                <a:latin typeface="+mn-ea"/>
              </a:rPr>
              <a:t>料　金 ＝ 基本料金 ＋ 従量料金 </a:t>
            </a:r>
            <a:r>
              <a:rPr lang="en-US" altLang="ja-JP" sz="1600" b="1" u="sng" dirty="0" smtClean="0">
                <a:latin typeface="+mn-ea"/>
              </a:rPr>
              <a:t>× </a:t>
            </a:r>
            <a:r>
              <a:rPr lang="ja-JP" altLang="en-US" sz="1600" b="1" u="sng" dirty="0" smtClean="0">
                <a:latin typeface="+mn-ea"/>
              </a:rPr>
              <a:t>使用した量</a:t>
            </a:r>
            <a:r>
              <a:rPr lang="ja-JP" altLang="en-US" sz="1600" b="1" dirty="0" smtClean="0">
                <a:latin typeface="+mn-ea"/>
              </a:rPr>
              <a:t>　　　　　　　</a:t>
            </a:r>
            <a:r>
              <a:rPr lang="ja-JP" altLang="en-US" sz="1400" dirty="0" smtClean="0">
                <a:latin typeface="+mn-ea"/>
              </a:rPr>
              <a:t>（二部料金制）</a:t>
            </a:r>
            <a:endParaRPr lang="en-US" altLang="ja-JP" sz="1400" dirty="0" smtClean="0">
              <a:latin typeface="+mn-ea"/>
            </a:endParaRPr>
          </a:p>
          <a:p>
            <a:pPr eaLnBrk="1" hangingPunct="1">
              <a:buFont typeface="Arial" charset="0"/>
              <a:buNone/>
              <a:defRPr/>
            </a:pPr>
            <a:endParaRPr lang="en-US" altLang="ja-JP" sz="1400" dirty="0" smtClean="0">
              <a:latin typeface="+mn-ea"/>
            </a:endParaRPr>
          </a:p>
          <a:p>
            <a:pPr eaLnBrk="1" hangingPunct="1">
              <a:buFont typeface="Arial" charset="0"/>
              <a:buNone/>
              <a:defRPr/>
            </a:pPr>
            <a:r>
              <a:rPr lang="ja-JP" altLang="en-US" sz="1400" dirty="0" smtClean="0">
                <a:latin typeface="+mn-ea"/>
              </a:rPr>
              <a:t>　　　　　　＊貸与設備の利用料がある場合は、三部料金制が望ましい。</a:t>
            </a:r>
            <a:endParaRPr lang="en-US" altLang="ja-JP" sz="1400" dirty="0" smtClean="0">
              <a:latin typeface="+mn-ea"/>
            </a:endParaRPr>
          </a:p>
          <a:p>
            <a:pPr eaLnBrk="1" hangingPunct="1">
              <a:buFont typeface="Arial" charset="0"/>
              <a:buNone/>
              <a:defRPr/>
            </a:pPr>
            <a:r>
              <a:rPr lang="ja-JP" altLang="en-US" sz="1600" dirty="0" smtClean="0">
                <a:latin typeface="+mn-ea"/>
              </a:rPr>
              <a:t>　　　</a:t>
            </a:r>
            <a:endParaRPr lang="en-US" altLang="ja-JP" sz="1600" dirty="0" smtClean="0">
              <a:latin typeface="+mn-ea"/>
            </a:endParaRPr>
          </a:p>
          <a:p>
            <a:pPr eaLnBrk="1" hangingPunct="1">
              <a:buFont typeface="Arial" charset="0"/>
              <a:buNone/>
              <a:defRPr/>
            </a:pPr>
            <a:r>
              <a:rPr lang="ja-JP" altLang="en-US" sz="1600" b="1" dirty="0" smtClean="0">
                <a:latin typeface="+mn-ea"/>
              </a:rPr>
              <a:t>　　　「算定の基礎となる項目」とは</a:t>
            </a:r>
            <a:r>
              <a:rPr lang="ja-JP" altLang="en-US" sz="1600" dirty="0" smtClean="0">
                <a:latin typeface="+mn-ea"/>
              </a:rPr>
              <a:t>、</a:t>
            </a:r>
            <a:endParaRPr lang="en-US" altLang="ja-JP" sz="1600" dirty="0" smtClean="0">
              <a:latin typeface="+mn-ea"/>
            </a:endParaRPr>
          </a:p>
          <a:p>
            <a:pPr marL="1076325" indent="-361950" algn="just" eaLnBrk="1" hangingPunct="1">
              <a:buFont typeface="Arial" charset="0"/>
              <a:buNone/>
              <a:defRPr/>
            </a:pPr>
            <a:r>
              <a:rPr lang="ja-JP" altLang="en-US" sz="1600" dirty="0" smtClean="0">
                <a:latin typeface="+mn-ea"/>
              </a:rPr>
              <a:t>（例）</a:t>
            </a:r>
            <a:r>
              <a:rPr lang="ja-JP" altLang="en-US" sz="1600" b="1" u="sng" dirty="0" smtClean="0">
                <a:latin typeface="+mn-ea"/>
              </a:rPr>
              <a:t>基本料金は</a:t>
            </a:r>
            <a:r>
              <a:rPr lang="ja-JP" altLang="en-US" sz="1600" dirty="0" smtClean="0">
                <a:latin typeface="+mn-ea"/>
              </a:rPr>
              <a:t>、供給設備とその工事費用・保安維持費・検針集金費用及びこれら</a:t>
            </a:r>
            <a:endParaRPr lang="en-US" altLang="ja-JP" sz="1600" dirty="0" smtClean="0">
              <a:latin typeface="+mn-ea"/>
            </a:endParaRPr>
          </a:p>
          <a:p>
            <a:pPr marL="1076325" indent="0" algn="just" eaLnBrk="1" hangingPunct="1">
              <a:buFont typeface="Arial" charset="0"/>
              <a:buNone/>
              <a:defRPr/>
            </a:pPr>
            <a:r>
              <a:rPr lang="ja-JP" altLang="en-US" sz="1600" dirty="0" smtClean="0">
                <a:latin typeface="+mn-ea"/>
              </a:rPr>
              <a:t>費用に関する管理費用で、ＬＰガスのご使用がなくても毎月定額でお支払いいた</a:t>
            </a:r>
            <a:endParaRPr lang="en-US" altLang="ja-JP" sz="1600" dirty="0" smtClean="0">
              <a:latin typeface="+mn-ea"/>
            </a:endParaRPr>
          </a:p>
          <a:p>
            <a:pPr marL="1076325" indent="0" algn="just" eaLnBrk="1" hangingPunct="1">
              <a:buFont typeface="Arial" charset="0"/>
              <a:buNone/>
              <a:defRPr/>
            </a:pPr>
            <a:r>
              <a:rPr lang="ja-JP" altLang="en-US" sz="1600" dirty="0" smtClean="0">
                <a:latin typeface="+mn-ea"/>
              </a:rPr>
              <a:t>だく料金です。</a:t>
            </a:r>
            <a:endParaRPr lang="en-US" altLang="ja-JP" sz="1600" dirty="0" smtClean="0">
              <a:latin typeface="+mn-ea"/>
            </a:endParaRPr>
          </a:p>
          <a:p>
            <a:pPr marL="1076325" indent="0" eaLnBrk="1" hangingPunct="1">
              <a:buFont typeface="Arial" charset="0"/>
              <a:buNone/>
              <a:defRPr/>
            </a:pPr>
            <a:r>
              <a:rPr lang="ja-JP" altLang="en-US" sz="1600" b="1" u="sng" dirty="0" smtClean="0">
                <a:latin typeface="+mn-ea"/>
              </a:rPr>
              <a:t>従量料金は</a:t>
            </a:r>
            <a:r>
              <a:rPr lang="ja-JP" altLang="en-US" sz="1600" dirty="0" smtClean="0">
                <a:latin typeface="+mn-ea"/>
              </a:rPr>
              <a:t>、基本料金を除く原料費及び販売経費等の費用で、ＬＰガスの使用</a:t>
            </a:r>
            <a:endParaRPr lang="en-US" altLang="ja-JP" sz="1600" dirty="0" smtClean="0">
              <a:latin typeface="+mn-ea"/>
            </a:endParaRPr>
          </a:p>
          <a:p>
            <a:pPr marL="1076325" indent="0" eaLnBrk="1" hangingPunct="1">
              <a:buFont typeface="Arial" charset="0"/>
              <a:buNone/>
              <a:defRPr/>
            </a:pPr>
            <a:r>
              <a:rPr lang="ja-JP" altLang="en-US" sz="1600" dirty="0" smtClean="0">
                <a:latin typeface="+mn-ea"/>
              </a:rPr>
              <a:t>量に応じてお支払いいただく料金です。</a:t>
            </a:r>
            <a:endParaRPr lang="en-US" altLang="ja-JP" sz="1600" dirty="0" smtClean="0">
              <a:latin typeface="+mn-ea"/>
            </a:endParaRPr>
          </a:p>
        </p:txBody>
      </p:sp>
      <p:sp>
        <p:nvSpPr>
          <p:cNvPr id="5" name="スライド番号プレースホルダ 4"/>
          <p:cNvSpPr>
            <a:spLocks noGrp="1"/>
          </p:cNvSpPr>
          <p:nvPr>
            <p:ph type="sldNum" sz="quarter" idx="12"/>
          </p:nvPr>
        </p:nvSpPr>
        <p:spPr>
          <a:xfrm>
            <a:off x="7010400" y="6492875"/>
            <a:ext cx="2133600" cy="365125"/>
          </a:xfrm>
        </p:spPr>
        <p:txBody>
          <a:bodyPr/>
          <a:lstStyle/>
          <a:p>
            <a:pPr>
              <a:defRPr/>
            </a:pPr>
            <a:fld id="{50D13218-EC25-4B20-B0A7-9F0DEEA08F4D}" type="slidenum">
              <a:rPr lang="ja-JP" altLang="en-US" smtClean="0"/>
              <a:pPr>
                <a:defRPr/>
              </a:pPr>
              <a:t>21</a:t>
            </a:fld>
            <a:endParaRPr lang="ja-JP" altLang="en-US" dirty="0"/>
          </a:p>
        </p:txBody>
      </p:sp>
      <p:sp>
        <p:nvSpPr>
          <p:cNvPr id="6" name="正方形/長方形 5"/>
          <p:cNvSpPr/>
          <p:nvPr/>
        </p:nvSpPr>
        <p:spPr>
          <a:xfrm>
            <a:off x="323850" y="1268760"/>
            <a:ext cx="8099425" cy="369887"/>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defRPr/>
            </a:pPr>
            <a:r>
              <a:rPr lang="ja-JP" altLang="en-US" dirty="0">
                <a:solidFill>
                  <a:schemeClr val="tx1"/>
                </a:solidFill>
              </a:rPr>
              <a:t>１．料金情報の提供と十分な説明</a:t>
            </a:r>
            <a:endParaRPr lang="en-US" altLang="ja-JP" dirty="0">
              <a:solidFill>
                <a:schemeClr val="tx1"/>
              </a:solidFill>
            </a:endParaRPr>
          </a:p>
        </p:txBody>
      </p:sp>
      <p:sp>
        <p:nvSpPr>
          <p:cNvPr id="12" name="正方形/長方形 11"/>
          <p:cNvSpPr/>
          <p:nvPr/>
        </p:nvSpPr>
        <p:spPr>
          <a:xfrm>
            <a:off x="684213" y="3068960"/>
            <a:ext cx="7775575" cy="792163"/>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 name="正方形/長方形 12"/>
          <p:cNvSpPr/>
          <p:nvPr/>
        </p:nvSpPr>
        <p:spPr>
          <a:xfrm>
            <a:off x="684213" y="4365203"/>
            <a:ext cx="7775575" cy="201612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 name="タイトル 1"/>
          <p:cNvSpPr txBox="1">
            <a:spLocks/>
          </p:cNvSpPr>
          <p:nvPr/>
        </p:nvSpPr>
        <p:spPr>
          <a:xfrm>
            <a:off x="382290" y="116632"/>
            <a:ext cx="8229600" cy="576064"/>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defRPr/>
            </a:pPr>
            <a:r>
              <a:rPr lang="ja-JP" altLang="en-US" sz="3200" dirty="0" smtClean="0"/>
              <a:t>ＬＰガス販売指針</a:t>
            </a:r>
            <a:r>
              <a:rPr lang="ja-JP" altLang="en-US" sz="2800" dirty="0" smtClean="0"/>
              <a:t>（第４次改訂より抜粋）</a:t>
            </a:r>
          </a:p>
        </p:txBody>
      </p:sp>
    </p:spTree>
    <p:extLst>
      <p:ext uri="{BB962C8B-B14F-4D97-AF65-F5344CB8AC3E}">
        <p14:creationId xmlns:p14="http://schemas.microsoft.com/office/powerpoint/2010/main" val="1302823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コンテンツ プレースホルダ 2"/>
          <p:cNvSpPr>
            <a:spLocks noGrp="1"/>
          </p:cNvSpPr>
          <p:nvPr>
            <p:ph idx="1"/>
          </p:nvPr>
        </p:nvSpPr>
        <p:spPr>
          <a:xfrm>
            <a:off x="251520" y="2898775"/>
            <a:ext cx="8713093" cy="3843338"/>
          </a:xfrm>
        </p:spPr>
        <p:txBody>
          <a:bodyPr/>
          <a:lstStyle/>
          <a:p>
            <a:pPr eaLnBrk="1" hangingPunct="1">
              <a:spcBef>
                <a:spcPct val="0"/>
              </a:spcBef>
              <a:buFont typeface="Arial" charset="0"/>
              <a:buNone/>
            </a:pPr>
            <a:r>
              <a:rPr lang="ja-JP" altLang="en-US" sz="1600" dirty="0" smtClean="0"/>
              <a:t>　 </a:t>
            </a:r>
            <a:r>
              <a:rPr lang="ja-JP" altLang="en-US" sz="1800" dirty="0" smtClean="0"/>
              <a:t>（２）情報提供の手段・方法</a:t>
            </a:r>
            <a:endParaRPr lang="en-US" altLang="ja-JP" sz="1800" dirty="0" smtClean="0"/>
          </a:p>
          <a:p>
            <a:pPr eaLnBrk="1" hangingPunct="1">
              <a:buFont typeface="Arial" charset="0"/>
              <a:buNone/>
            </a:pPr>
            <a:r>
              <a:rPr lang="ja-JP" altLang="en-US" sz="1600" dirty="0" smtClean="0">
                <a:solidFill>
                  <a:srgbClr val="FF0000"/>
                </a:solidFill>
              </a:rPr>
              <a:t>            </a:t>
            </a:r>
            <a:r>
              <a:rPr lang="ja-JP" altLang="en-US" sz="1600" b="1" dirty="0" smtClean="0">
                <a:solidFill>
                  <a:srgbClr val="FF0000"/>
                </a:solidFill>
              </a:rPr>
              <a:t>①標準的な料金メニュー等の公表</a:t>
            </a:r>
            <a:endParaRPr lang="en-US" altLang="ja-JP" sz="1600" b="1" dirty="0" smtClean="0">
              <a:solidFill>
                <a:srgbClr val="FF0000"/>
              </a:solidFill>
            </a:endParaRPr>
          </a:p>
          <a:p>
            <a:pPr algn="just" eaLnBrk="1" hangingPunct="1">
              <a:buFont typeface="Arial" charset="0"/>
              <a:buNone/>
            </a:pPr>
            <a:r>
              <a:rPr lang="ja-JP" altLang="en-US" sz="1600" dirty="0" smtClean="0"/>
              <a:t>　　　　　・販売事業者は、</a:t>
            </a:r>
            <a:r>
              <a:rPr lang="ja-JP" altLang="en-US" sz="1600" dirty="0" smtClean="0">
                <a:solidFill>
                  <a:srgbClr val="FF0000"/>
                </a:solidFill>
              </a:rPr>
              <a:t>自社の標準的な料金メニュー</a:t>
            </a:r>
            <a:r>
              <a:rPr lang="ja-JP" altLang="en-US" sz="1600" dirty="0" smtClean="0"/>
              <a:t>及び</a:t>
            </a:r>
            <a:r>
              <a:rPr lang="ja-JP" altLang="en-US" sz="1600" dirty="0" smtClean="0">
                <a:solidFill>
                  <a:srgbClr val="FF0000"/>
                </a:solidFill>
              </a:rPr>
              <a:t>平均的な使用量に応じた月額料金例を</a:t>
            </a:r>
            <a:endParaRPr lang="en-US" altLang="ja-JP" sz="1600" dirty="0" smtClean="0">
              <a:solidFill>
                <a:srgbClr val="FF0000"/>
              </a:solidFill>
            </a:endParaRPr>
          </a:p>
          <a:p>
            <a:pPr algn="just" eaLnBrk="1" hangingPunct="1">
              <a:buFont typeface="Arial" charset="0"/>
              <a:buNone/>
            </a:pPr>
            <a:r>
              <a:rPr lang="ja-JP" altLang="en-US" sz="1600" dirty="0" smtClean="0">
                <a:solidFill>
                  <a:srgbClr val="FF0000"/>
                </a:solidFill>
              </a:rPr>
              <a:t>　　　　　　公表</a:t>
            </a:r>
            <a:r>
              <a:rPr lang="ja-JP" altLang="en-US" sz="1600" dirty="0" smtClean="0"/>
              <a:t>しましょう。</a:t>
            </a:r>
          </a:p>
          <a:p>
            <a:pPr algn="just" eaLnBrk="1" hangingPunct="1">
              <a:buFont typeface="Arial" charset="0"/>
              <a:buNone/>
            </a:pPr>
            <a:r>
              <a:rPr lang="ja-JP" altLang="en-US" sz="1600" dirty="0" smtClean="0"/>
              <a:t>               ・消費者等からの問い合わせ等があった場合には、その</a:t>
            </a:r>
            <a:r>
              <a:rPr lang="ja-JP" altLang="en-US" sz="1600" dirty="0" smtClean="0">
                <a:solidFill>
                  <a:srgbClr val="FF0000"/>
                </a:solidFill>
              </a:rPr>
              <a:t>標準的な料金メニュー等により説明</a:t>
            </a:r>
          </a:p>
          <a:p>
            <a:pPr marL="809625" indent="0" algn="just" eaLnBrk="1" hangingPunct="1">
              <a:buFont typeface="Arial" charset="0"/>
              <a:buNone/>
            </a:pPr>
            <a:r>
              <a:rPr lang="ja-JP" altLang="en-US" sz="1600" dirty="0" smtClean="0"/>
              <a:t>しましょう。</a:t>
            </a:r>
            <a:endParaRPr lang="en-US" altLang="ja-JP" sz="1600" dirty="0" smtClean="0"/>
          </a:p>
          <a:p>
            <a:pPr eaLnBrk="1" hangingPunct="1">
              <a:buFont typeface="Arial" charset="0"/>
              <a:buNone/>
            </a:pPr>
            <a:r>
              <a:rPr lang="ja-JP" altLang="en-US" sz="1600" dirty="0" smtClean="0"/>
              <a:t>　　　　</a:t>
            </a:r>
            <a:r>
              <a:rPr lang="ja-JP" altLang="en-US" sz="1600" b="1" dirty="0" smtClean="0">
                <a:solidFill>
                  <a:srgbClr val="FF0000"/>
                </a:solidFill>
              </a:rPr>
              <a:t>②公表の方法</a:t>
            </a:r>
          </a:p>
          <a:p>
            <a:pPr algn="just" eaLnBrk="1" hangingPunct="1">
              <a:buFont typeface="Arial" charset="0"/>
              <a:buNone/>
            </a:pPr>
            <a:r>
              <a:rPr lang="ja-JP" altLang="en-US" sz="1600" dirty="0" smtClean="0"/>
              <a:t>　　　　　・</a:t>
            </a:r>
            <a:r>
              <a:rPr lang="ja-JP" altLang="en-US" sz="1600" dirty="0" smtClean="0">
                <a:solidFill>
                  <a:srgbClr val="FF0000"/>
                </a:solidFill>
              </a:rPr>
              <a:t>標準的な料金メニュー等の公表に当たっては、店頭の見えやすい場所に掲示</a:t>
            </a:r>
            <a:r>
              <a:rPr lang="ja-JP" altLang="en-US" sz="1600" dirty="0" smtClean="0"/>
              <a:t>しましょう。</a:t>
            </a:r>
          </a:p>
          <a:p>
            <a:pPr marL="809625" indent="-809625" eaLnBrk="1" hangingPunct="1">
              <a:buFont typeface="Arial" charset="0"/>
              <a:buNone/>
            </a:pPr>
            <a:r>
              <a:rPr lang="ja-JP" altLang="en-US" sz="1600" dirty="0" smtClean="0"/>
              <a:t>　　　　　・</a:t>
            </a:r>
            <a:r>
              <a:rPr lang="ja-JP" altLang="en-US" sz="1600" dirty="0" smtClean="0">
                <a:solidFill>
                  <a:srgbClr val="FF0000"/>
                </a:solidFill>
              </a:rPr>
              <a:t>自社のホームページを有する販売事業者は、そのホームページに掲載</a:t>
            </a:r>
            <a:r>
              <a:rPr lang="ja-JP" altLang="en-US" sz="1600" dirty="0" smtClean="0"/>
              <a:t>するよう努めましょう。</a:t>
            </a:r>
          </a:p>
          <a:p>
            <a:pPr eaLnBrk="1" hangingPunct="1">
              <a:buFont typeface="Arial" charset="0"/>
              <a:buNone/>
            </a:pPr>
            <a:r>
              <a:rPr lang="ja-JP" altLang="en-US" sz="1600" dirty="0" smtClean="0"/>
              <a:t>　　　　</a:t>
            </a:r>
            <a:r>
              <a:rPr lang="ja-JP" altLang="en-US" sz="1600" b="1" dirty="0" smtClean="0">
                <a:solidFill>
                  <a:srgbClr val="FF0000"/>
                </a:solidFill>
                <a:latin typeface="ＭＳ Ｐゴシック" pitchFamily="50" charset="-128"/>
              </a:rPr>
              <a:t>③請求書、領収書に料金の内訳を明示</a:t>
            </a:r>
            <a:endParaRPr lang="en-US" altLang="ja-JP" sz="1600" b="1" dirty="0" smtClean="0">
              <a:solidFill>
                <a:srgbClr val="FF0000"/>
              </a:solidFill>
              <a:latin typeface="ＭＳ Ｐゴシック" pitchFamily="50" charset="-128"/>
            </a:endParaRPr>
          </a:p>
          <a:p>
            <a:pPr algn="just" eaLnBrk="1" hangingPunct="1">
              <a:buFont typeface="Arial" charset="0"/>
              <a:buNone/>
            </a:pPr>
            <a:r>
              <a:rPr lang="ja-JP" altLang="en-US" sz="1600" dirty="0" smtClean="0"/>
              <a:t>　　　　　・請求書等に基本料金・従量料金及び</a:t>
            </a:r>
            <a:r>
              <a:rPr lang="ja-JP" altLang="en-US" sz="1600" dirty="0" smtClean="0">
                <a:solidFill>
                  <a:srgbClr val="FF0000"/>
                </a:solidFill>
              </a:rPr>
              <a:t>設備利用料などの内訳を明記</a:t>
            </a:r>
            <a:r>
              <a:rPr lang="ja-JP" altLang="en-US" sz="1600" dirty="0" smtClean="0"/>
              <a:t>しなければなりません。</a:t>
            </a:r>
            <a:endParaRPr lang="en-US" altLang="ja-JP" sz="1600" dirty="0" smtClean="0"/>
          </a:p>
        </p:txBody>
      </p:sp>
      <p:sp>
        <p:nvSpPr>
          <p:cNvPr id="5" name="スライド番号プレースホルダ 4"/>
          <p:cNvSpPr>
            <a:spLocks noGrp="1"/>
          </p:cNvSpPr>
          <p:nvPr>
            <p:ph type="sldNum" sz="quarter" idx="12"/>
          </p:nvPr>
        </p:nvSpPr>
        <p:spPr>
          <a:xfrm>
            <a:off x="7010400" y="6492875"/>
            <a:ext cx="2133600" cy="365125"/>
          </a:xfrm>
        </p:spPr>
        <p:txBody>
          <a:bodyPr/>
          <a:lstStyle/>
          <a:p>
            <a:pPr>
              <a:defRPr/>
            </a:pPr>
            <a:fld id="{03C3B602-A8E2-4F68-9680-EF3CBCEC8439}" type="slidenum">
              <a:rPr lang="ja-JP" altLang="en-US" smtClean="0"/>
              <a:pPr>
                <a:defRPr/>
              </a:pPr>
              <a:t>22</a:t>
            </a:fld>
            <a:endParaRPr lang="ja-JP" altLang="en-US" dirty="0"/>
          </a:p>
        </p:txBody>
      </p:sp>
      <p:sp>
        <p:nvSpPr>
          <p:cNvPr id="8" name="正方形/長方形 7"/>
          <p:cNvSpPr/>
          <p:nvPr/>
        </p:nvSpPr>
        <p:spPr>
          <a:xfrm>
            <a:off x="395288" y="1052513"/>
            <a:ext cx="8569325" cy="1846262"/>
          </a:xfrm>
          <a:prstGeom prst="rect">
            <a:avLst/>
          </a:prstGeom>
        </p:spPr>
        <p:txBody>
          <a:bodyPr>
            <a:spAutoFit/>
          </a:bodyPr>
          <a:lstStyle/>
          <a:p>
            <a:pPr>
              <a:buFont typeface="Arial" charset="0"/>
              <a:buNone/>
              <a:defRPr/>
            </a:pPr>
            <a:r>
              <a:rPr lang="ja-JP" altLang="en-US" sz="1600" dirty="0"/>
              <a:t>　</a:t>
            </a:r>
            <a:r>
              <a:rPr lang="ja-JP" altLang="en-US" dirty="0"/>
              <a:t>（１）料金表の作成と交付</a:t>
            </a:r>
            <a:endParaRPr lang="en-US" altLang="ja-JP" dirty="0"/>
          </a:p>
          <a:p>
            <a:pPr marL="533400" indent="-533400">
              <a:buFont typeface="Arial" charset="0"/>
              <a:buNone/>
              <a:defRPr/>
            </a:pPr>
            <a:r>
              <a:rPr lang="ja-JP" altLang="en-US" sz="1600" dirty="0"/>
              <a:t>　　　　①　</a:t>
            </a:r>
            <a:r>
              <a:rPr lang="ja-JP" altLang="en-US" sz="1600" b="1" u="sng" dirty="0">
                <a:solidFill>
                  <a:srgbClr val="FF0000"/>
                </a:solidFill>
              </a:rPr>
              <a:t>「価格の算定方法」を盛り込んだ料金表</a:t>
            </a:r>
            <a:r>
              <a:rPr lang="ja-JP" altLang="en-US" sz="1600" dirty="0"/>
              <a:t>を作成し、</a:t>
            </a:r>
            <a:r>
              <a:rPr lang="ja-JP" altLang="en-US" sz="1600" b="1" dirty="0">
                <a:solidFill>
                  <a:srgbClr val="FF0000"/>
                </a:solidFill>
              </a:rPr>
              <a:t>交付</a:t>
            </a:r>
            <a:r>
              <a:rPr lang="ja-JP" altLang="en-US" sz="1600" b="1" dirty="0" smtClean="0">
                <a:solidFill>
                  <a:srgbClr val="FF0000"/>
                </a:solidFill>
              </a:rPr>
              <a:t>する。</a:t>
            </a:r>
            <a:r>
              <a:rPr lang="ja-JP" altLang="en-US" sz="1600" b="1" dirty="0">
                <a:solidFill>
                  <a:srgbClr val="FF0000"/>
                </a:solidFill>
              </a:rPr>
              <a:t>　</a:t>
            </a:r>
            <a:endParaRPr lang="en-US" altLang="ja-JP" sz="1200" b="1" dirty="0"/>
          </a:p>
          <a:p>
            <a:pPr marL="809625" indent="-809625">
              <a:defRPr/>
            </a:pPr>
            <a:r>
              <a:rPr lang="ja-JP" altLang="en-US" sz="1600" dirty="0"/>
              <a:t>　　　　② 料金水準を定期的に見直し</a:t>
            </a:r>
            <a:r>
              <a:rPr lang="ja-JP" altLang="en-US" sz="1600" b="1" u="sng" dirty="0">
                <a:solidFill>
                  <a:srgbClr val="FF0000"/>
                </a:solidFill>
              </a:rPr>
              <a:t>価格を改定する場合は、原則１か月前に消費者に対し検針票又は請求書等により、変更後の料金及び変更の理由を通知しましょう。</a:t>
            </a:r>
          </a:p>
          <a:p>
            <a:pPr marL="895350" indent="-85725">
              <a:defRPr/>
            </a:pPr>
            <a:r>
              <a:rPr lang="ja-JP" altLang="en-US" sz="1600" dirty="0"/>
              <a:t>（変更前の販売価格と変更後の販売価格が比較できるようにした上で、変更後の販売価格の文字の大きさや文字色等を変えることにより、容易に判別できるよう記載しましょう。）</a:t>
            </a:r>
          </a:p>
        </p:txBody>
      </p:sp>
      <p:sp>
        <p:nvSpPr>
          <p:cNvPr id="9" name="正方形/長方形 8"/>
          <p:cNvSpPr/>
          <p:nvPr/>
        </p:nvSpPr>
        <p:spPr>
          <a:xfrm>
            <a:off x="317500" y="349250"/>
            <a:ext cx="8099425" cy="368300"/>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buFont typeface="Arial" charset="0"/>
              <a:buNone/>
              <a:defRPr/>
            </a:pPr>
            <a:r>
              <a:rPr lang="ja-JP" altLang="en-US" dirty="0"/>
              <a:t>２．料金情報の積極的な提供</a:t>
            </a:r>
            <a:endParaRPr lang="en-US" altLang="ja-JP" dirty="0"/>
          </a:p>
        </p:txBody>
      </p:sp>
    </p:spTree>
    <p:extLst>
      <p:ext uri="{BB962C8B-B14F-4D97-AF65-F5344CB8AC3E}">
        <p14:creationId xmlns:p14="http://schemas.microsoft.com/office/powerpoint/2010/main" val="6451291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a:xfrm>
            <a:off x="7010400" y="6492875"/>
            <a:ext cx="2133600" cy="365125"/>
          </a:xfrm>
        </p:spPr>
        <p:txBody>
          <a:bodyPr/>
          <a:lstStyle/>
          <a:p>
            <a:pPr>
              <a:defRPr/>
            </a:pPr>
            <a:fld id="{5529D408-1B15-4233-B7FC-F172571400C4}" type="slidenum">
              <a:rPr lang="ja-JP" altLang="en-US" smtClean="0"/>
              <a:pPr>
                <a:defRPr/>
              </a:pPr>
              <a:t>23</a:t>
            </a:fld>
            <a:endParaRPr lang="ja-JP" altLang="en-US" dirty="0"/>
          </a:p>
        </p:txBody>
      </p:sp>
      <p:sp>
        <p:nvSpPr>
          <p:cNvPr id="36867" name="Rectangle 1"/>
          <p:cNvSpPr>
            <a:spLocks noChangeArrowheads="1"/>
          </p:cNvSpPr>
          <p:nvPr/>
        </p:nvSpPr>
        <p:spPr bwMode="auto">
          <a:xfrm>
            <a:off x="468313" y="784225"/>
            <a:ext cx="8207375"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177800"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nSpc>
                <a:spcPts val="1900"/>
              </a:lnSpc>
              <a:spcBef>
                <a:spcPct val="0"/>
              </a:spcBef>
              <a:buFontTx/>
              <a:buNone/>
            </a:pPr>
            <a:endParaRPr lang="en-US" altLang="ja-JP" sz="1800" dirty="0">
              <a:latin typeface="ＭＳ ゴシック" pitchFamily="49" charset="-128"/>
              <a:ea typeface="ＭＳ ゴシック" pitchFamily="49" charset="-128"/>
              <a:cs typeface="Times New Roman" pitchFamily="18" charset="0"/>
            </a:endParaRPr>
          </a:p>
          <a:p>
            <a:pPr>
              <a:lnSpc>
                <a:spcPts val="1900"/>
              </a:lnSpc>
              <a:spcBef>
                <a:spcPct val="0"/>
              </a:spcBef>
              <a:buFontTx/>
              <a:buNone/>
            </a:pPr>
            <a:r>
              <a:rPr lang="ja-JP" altLang="en-US" sz="2800" dirty="0">
                <a:latin typeface="ＭＳ ゴシック" pitchFamily="49" charset="-128"/>
                <a:ea typeface="ＭＳ ゴシック" pitchFamily="49" charset="-128"/>
                <a:cs typeface="Times New Roman" pitchFamily="18" charset="0"/>
              </a:rPr>
              <a:t>自由化のキーワードは“消費者”であり、</a:t>
            </a:r>
            <a:endParaRPr lang="en-US" altLang="ja-JP" sz="2800" dirty="0">
              <a:latin typeface="ＭＳ ゴシック" pitchFamily="49" charset="-128"/>
              <a:ea typeface="ＭＳ ゴシック" pitchFamily="49" charset="-128"/>
              <a:cs typeface="Times New Roman" pitchFamily="18" charset="0"/>
            </a:endParaRPr>
          </a:p>
          <a:p>
            <a:pPr>
              <a:lnSpc>
                <a:spcPts val="1900"/>
              </a:lnSpc>
              <a:spcBef>
                <a:spcPct val="0"/>
              </a:spcBef>
              <a:buFontTx/>
              <a:buNone/>
            </a:pPr>
            <a:endParaRPr lang="en-US" altLang="ja-JP" sz="2800" dirty="0">
              <a:latin typeface="ＭＳ ゴシック" pitchFamily="49" charset="-128"/>
              <a:ea typeface="ＭＳ ゴシック" pitchFamily="49" charset="-128"/>
              <a:cs typeface="Times New Roman" pitchFamily="18" charset="0"/>
            </a:endParaRPr>
          </a:p>
          <a:p>
            <a:pPr>
              <a:lnSpc>
                <a:spcPts val="1900"/>
              </a:lnSpc>
              <a:spcBef>
                <a:spcPct val="0"/>
              </a:spcBef>
              <a:buFontTx/>
              <a:buNone/>
            </a:pPr>
            <a:r>
              <a:rPr lang="ja-JP" altLang="en-US" sz="2800" dirty="0">
                <a:latin typeface="ＭＳ ゴシック" pitchFamily="49" charset="-128"/>
                <a:ea typeface="ＭＳ ゴシック" pitchFamily="49" charset="-128"/>
                <a:cs typeface="Times New Roman" pitchFamily="18" charset="0"/>
              </a:rPr>
              <a:t>　　　ポイントは</a:t>
            </a:r>
            <a:r>
              <a:rPr lang="ja-JP" altLang="en-US" sz="2800" dirty="0">
                <a:solidFill>
                  <a:srgbClr val="FF0000"/>
                </a:solidFill>
                <a:latin typeface="ＭＳ ゴシック" pitchFamily="49" charset="-128"/>
                <a:ea typeface="ＭＳ ゴシック" pitchFamily="49" charset="-128"/>
                <a:cs typeface="Times New Roman" pitchFamily="18" charset="0"/>
              </a:rPr>
              <a:t>「法令遵守」</a:t>
            </a:r>
            <a:r>
              <a:rPr lang="ja-JP" altLang="en-US" sz="2800" dirty="0">
                <a:latin typeface="ＭＳ ゴシック" pitchFamily="49" charset="-128"/>
                <a:ea typeface="ＭＳ ゴシック" pitchFamily="49" charset="-128"/>
                <a:cs typeface="Times New Roman" pitchFamily="18" charset="0"/>
              </a:rPr>
              <a:t>と</a:t>
            </a:r>
            <a:r>
              <a:rPr lang="ja-JP" altLang="en-US" sz="2800" dirty="0">
                <a:solidFill>
                  <a:srgbClr val="FF0000"/>
                </a:solidFill>
                <a:latin typeface="ＭＳ ゴシック" pitchFamily="49" charset="-128"/>
                <a:ea typeface="ＭＳ ゴシック" pitchFamily="49" charset="-128"/>
                <a:cs typeface="Times New Roman" pitchFamily="18" charset="0"/>
              </a:rPr>
              <a:t>「説明責任」</a:t>
            </a:r>
            <a:endParaRPr lang="en-US" altLang="ja-JP" sz="2800" dirty="0">
              <a:solidFill>
                <a:srgbClr val="FF0000"/>
              </a:solidFill>
              <a:latin typeface="ＭＳ ゴシック" pitchFamily="49" charset="-128"/>
              <a:ea typeface="ＭＳ ゴシック" pitchFamily="49" charset="-128"/>
              <a:cs typeface="Times New Roman" pitchFamily="18" charset="0"/>
            </a:endParaRPr>
          </a:p>
          <a:p>
            <a:pPr>
              <a:lnSpc>
                <a:spcPts val="1900"/>
              </a:lnSpc>
              <a:spcBef>
                <a:spcPct val="0"/>
              </a:spcBef>
              <a:buFontTx/>
              <a:buNone/>
            </a:pPr>
            <a:endParaRPr lang="en-US" altLang="ja-JP" sz="1800" dirty="0">
              <a:latin typeface="ＭＳ ゴシック" pitchFamily="49" charset="-128"/>
              <a:ea typeface="ＭＳ ゴシック" pitchFamily="49" charset="-128"/>
              <a:cs typeface="Times New Roman" pitchFamily="18" charset="0"/>
            </a:endParaRPr>
          </a:p>
          <a:p>
            <a:pPr>
              <a:lnSpc>
                <a:spcPts val="1900"/>
              </a:lnSpc>
              <a:spcBef>
                <a:spcPct val="0"/>
              </a:spcBef>
              <a:buFontTx/>
              <a:buNone/>
            </a:pPr>
            <a:endParaRPr lang="en-US" altLang="ja-JP" sz="1800" dirty="0">
              <a:latin typeface="ＭＳ ゴシック" pitchFamily="49" charset="-128"/>
              <a:ea typeface="ＭＳ ゴシック" pitchFamily="49" charset="-128"/>
              <a:cs typeface="Times New Roman" pitchFamily="18" charset="0"/>
            </a:endParaRPr>
          </a:p>
          <a:p>
            <a:pPr>
              <a:lnSpc>
                <a:spcPts val="1900"/>
              </a:lnSpc>
              <a:spcBef>
                <a:spcPct val="0"/>
              </a:spcBef>
              <a:buFontTx/>
              <a:buNone/>
            </a:pPr>
            <a:r>
              <a:rPr lang="ja-JP" altLang="ja-JP" sz="1800" dirty="0">
                <a:latin typeface="ＭＳ ゴシック" pitchFamily="49" charset="-128"/>
                <a:ea typeface="ＭＳ ゴシック" pitchFamily="49" charset="-128"/>
                <a:cs typeface="Times New Roman" pitchFamily="18" charset="0"/>
              </a:rPr>
              <a:t>１．ＬＰガス・機器等の</a:t>
            </a:r>
            <a:r>
              <a:rPr lang="ja-JP" altLang="ja-JP" sz="1800" b="1" u="sng" dirty="0">
                <a:latin typeface="ＭＳ ゴシック" pitchFamily="49" charset="-128"/>
                <a:ea typeface="ＭＳ ゴシック" pitchFamily="49" charset="-128"/>
                <a:cs typeface="Times New Roman" pitchFamily="18" charset="0"/>
              </a:rPr>
              <a:t>「勧誘・申込み時」そして「契約時」</a:t>
            </a:r>
            <a:r>
              <a:rPr lang="ja-JP" altLang="ja-JP" sz="1800" dirty="0">
                <a:latin typeface="ＭＳ ゴシック" pitchFamily="49" charset="-128"/>
                <a:ea typeface="ＭＳ ゴシック" pitchFamily="49" charset="-128"/>
                <a:cs typeface="Times New Roman" pitchFamily="18" charset="0"/>
              </a:rPr>
              <a:t>の</a:t>
            </a:r>
            <a:r>
              <a:rPr lang="ja-JP" altLang="ja-JP" sz="1800" b="1" dirty="0">
                <a:latin typeface="ＭＳ ゴシック" pitchFamily="49" charset="-128"/>
                <a:ea typeface="ＭＳ ゴシック" pitchFamily="49" charset="-128"/>
                <a:cs typeface="Times New Roman" pitchFamily="18" charset="0"/>
              </a:rPr>
              <a:t>『特定</a:t>
            </a:r>
            <a:endParaRPr lang="en-US" altLang="ja-JP" sz="1800" b="1" dirty="0">
              <a:latin typeface="ＭＳ ゴシック" pitchFamily="49" charset="-128"/>
              <a:ea typeface="ＭＳ ゴシック" pitchFamily="49" charset="-128"/>
              <a:cs typeface="Times New Roman" pitchFamily="18" charset="0"/>
            </a:endParaRPr>
          </a:p>
          <a:p>
            <a:pPr>
              <a:lnSpc>
                <a:spcPts val="1900"/>
              </a:lnSpc>
              <a:spcBef>
                <a:spcPct val="0"/>
              </a:spcBef>
              <a:buFontTx/>
              <a:buNone/>
            </a:pPr>
            <a:r>
              <a:rPr lang="ja-JP" altLang="en-US" sz="1800" b="1" dirty="0">
                <a:latin typeface="ＭＳ ゴシック" pitchFamily="49" charset="-128"/>
                <a:ea typeface="ＭＳ ゴシック" pitchFamily="49" charset="-128"/>
                <a:cs typeface="Times New Roman" pitchFamily="18" charset="0"/>
              </a:rPr>
              <a:t>　　</a:t>
            </a:r>
            <a:r>
              <a:rPr lang="ja-JP" altLang="ja-JP" sz="1800" b="1" dirty="0">
                <a:latin typeface="ＭＳ ゴシック" pitchFamily="49" charset="-128"/>
                <a:ea typeface="ＭＳ ゴシック" pitchFamily="49" charset="-128"/>
                <a:cs typeface="Times New Roman" pitchFamily="18" charset="0"/>
              </a:rPr>
              <a:t>商取引法』『独占禁止法』等</a:t>
            </a:r>
            <a:r>
              <a:rPr lang="ja-JP" altLang="en-US" sz="1800" b="1" dirty="0">
                <a:latin typeface="ＭＳ ゴシック" pitchFamily="49" charset="-128"/>
                <a:ea typeface="ＭＳ ゴシック" pitchFamily="49" charset="-128"/>
                <a:cs typeface="Times New Roman" pitchFamily="18" charset="0"/>
              </a:rPr>
              <a:t>の</a:t>
            </a:r>
            <a:r>
              <a:rPr lang="ja-JP" altLang="ja-JP" sz="1800" b="1" dirty="0">
                <a:latin typeface="ＭＳ ゴシック" pitchFamily="49" charset="-128"/>
                <a:ea typeface="ＭＳ ゴシック" pitchFamily="49" charset="-128"/>
                <a:cs typeface="Times New Roman" pitchFamily="18" charset="0"/>
              </a:rPr>
              <a:t>遵守</a:t>
            </a:r>
            <a:r>
              <a:rPr lang="ja-JP" altLang="ja-JP" sz="1800" dirty="0">
                <a:latin typeface="ＭＳ ゴシック" pitchFamily="49" charset="-128"/>
                <a:ea typeface="ＭＳ ゴシック" pitchFamily="49" charset="-128"/>
                <a:cs typeface="Times New Roman" pitchFamily="18" charset="0"/>
              </a:rPr>
              <a:t>と</a:t>
            </a:r>
            <a:r>
              <a:rPr lang="ja-JP" altLang="ja-JP" sz="1800" b="1" dirty="0">
                <a:solidFill>
                  <a:srgbClr val="FF0000"/>
                </a:solidFill>
                <a:latin typeface="ＭＳ ゴシック" pitchFamily="49" charset="-128"/>
                <a:ea typeface="ＭＳ ゴシック" pitchFamily="49" charset="-128"/>
                <a:cs typeface="Times New Roman" pitchFamily="18" charset="0"/>
              </a:rPr>
              <a:t>必要事項の</a:t>
            </a:r>
            <a:r>
              <a:rPr lang="ja-JP" altLang="ja-JP" sz="1800" b="1" u="sng" dirty="0">
                <a:solidFill>
                  <a:srgbClr val="FF0000"/>
                </a:solidFill>
                <a:latin typeface="ＭＳ ゴシック" pitchFamily="49" charset="-128"/>
                <a:ea typeface="ＭＳ ゴシック" pitchFamily="49" charset="-128"/>
                <a:cs typeface="Times New Roman" pitchFamily="18" charset="0"/>
              </a:rPr>
              <a:t>十分なる説明</a:t>
            </a:r>
            <a:r>
              <a:rPr lang="ja-JP" altLang="ja-JP" sz="1800" dirty="0">
                <a:latin typeface="ＭＳ ゴシック" pitchFamily="49" charset="-128"/>
                <a:ea typeface="ＭＳ ゴシック" pitchFamily="49" charset="-128"/>
                <a:cs typeface="Times New Roman" pitchFamily="18" charset="0"/>
              </a:rPr>
              <a:t>を行</a:t>
            </a:r>
            <a:endParaRPr lang="en-US" altLang="ja-JP" sz="1800" dirty="0">
              <a:latin typeface="ＭＳ ゴシック" pitchFamily="49" charset="-128"/>
              <a:ea typeface="ＭＳ ゴシック" pitchFamily="49" charset="-128"/>
              <a:cs typeface="Times New Roman" pitchFamily="18" charset="0"/>
            </a:endParaRPr>
          </a:p>
          <a:p>
            <a:pPr>
              <a:lnSpc>
                <a:spcPts val="1900"/>
              </a:lnSpc>
              <a:spcBef>
                <a:spcPct val="0"/>
              </a:spcBef>
              <a:buFontTx/>
              <a:buNone/>
            </a:pPr>
            <a:r>
              <a:rPr lang="ja-JP" altLang="en-US" sz="1800" dirty="0">
                <a:latin typeface="ＭＳ ゴシック" pitchFamily="49" charset="-128"/>
                <a:ea typeface="ＭＳ ゴシック" pitchFamily="49" charset="-128"/>
                <a:cs typeface="Times New Roman" pitchFamily="18" charset="0"/>
              </a:rPr>
              <a:t>　　ない、</a:t>
            </a:r>
            <a:r>
              <a:rPr lang="ja-JP" altLang="en-US" sz="1800" b="1" dirty="0">
                <a:solidFill>
                  <a:srgbClr val="FF0000"/>
                </a:solidFill>
                <a:latin typeface="ＭＳ ゴシック" pitchFamily="49" charset="-128"/>
                <a:ea typeface="ＭＳ ゴシック" pitchFamily="49" charset="-128"/>
                <a:cs typeface="Times New Roman" pitchFamily="18" charset="0"/>
              </a:rPr>
              <a:t>書面を交付すること</a:t>
            </a:r>
            <a:r>
              <a:rPr lang="ja-JP" altLang="en-US" sz="1800" dirty="0">
                <a:latin typeface="ＭＳ ゴシック" pitchFamily="49" charset="-128"/>
                <a:ea typeface="ＭＳ ゴシック" pitchFamily="49" charset="-128"/>
                <a:cs typeface="Times New Roman" pitchFamily="18" charset="0"/>
              </a:rPr>
              <a:t>。</a:t>
            </a:r>
            <a:r>
              <a:rPr lang="ja-JP" altLang="ja-JP" sz="1800" dirty="0">
                <a:latin typeface="ＭＳ ゴシック" pitchFamily="49" charset="-128"/>
                <a:ea typeface="ＭＳ ゴシック" pitchFamily="49" charset="-128"/>
                <a:cs typeface="Times New Roman" pitchFamily="18" charset="0"/>
              </a:rPr>
              <a:t> </a:t>
            </a:r>
            <a:r>
              <a:rPr lang="ja-JP" altLang="en-US" sz="1800" dirty="0">
                <a:latin typeface="ＭＳ ゴシック" pitchFamily="49" charset="-128"/>
                <a:ea typeface="ＭＳ ゴシック" pitchFamily="49" charset="-128"/>
                <a:cs typeface="Times New Roman" pitchFamily="18" charset="0"/>
              </a:rPr>
              <a:t>　　</a:t>
            </a:r>
            <a:endParaRPr lang="en-US" altLang="ja-JP" sz="1800" dirty="0">
              <a:latin typeface="ＭＳ ゴシック" pitchFamily="49" charset="-128"/>
              <a:ea typeface="ＭＳ ゴシック" pitchFamily="49" charset="-128"/>
              <a:cs typeface="Times New Roman" pitchFamily="18" charset="0"/>
            </a:endParaRPr>
          </a:p>
          <a:p>
            <a:pPr>
              <a:lnSpc>
                <a:spcPts val="1900"/>
              </a:lnSpc>
              <a:spcBef>
                <a:spcPct val="0"/>
              </a:spcBef>
              <a:buFontTx/>
              <a:buNone/>
            </a:pPr>
            <a:r>
              <a:rPr lang="ja-JP" altLang="en-US" sz="1800" dirty="0">
                <a:latin typeface="ＭＳ ゴシック" pitchFamily="49" charset="-128"/>
                <a:ea typeface="ＭＳ ゴシック" pitchFamily="49" charset="-128"/>
                <a:cs typeface="Times New Roman" pitchFamily="18" charset="0"/>
              </a:rPr>
              <a:t>　　　　　　　　　　　　　　　　　　　　　　</a:t>
            </a:r>
            <a:endParaRPr lang="en-US" altLang="ja-JP" sz="1800" dirty="0">
              <a:latin typeface="ＭＳ ゴシック" pitchFamily="49" charset="-128"/>
              <a:ea typeface="ＭＳ ゴシック" pitchFamily="49" charset="-128"/>
              <a:cs typeface="Times New Roman" pitchFamily="18" charset="0"/>
            </a:endParaRPr>
          </a:p>
          <a:p>
            <a:pPr>
              <a:lnSpc>
                <a:spcPts val="1900"/>
              </a:lnSpc>
              <a:spcBef>
                <a:spcPct val="0"/>
              </a:spcBef>
              <a:buFontTx/>
              <a:buNone/>
            </a:pPr>
            <a:endParaRPr lang="en-US" altLang="ja-JP" sz="1800" dirty="0">
              <a:latin typeface="ＭＳ ゴシック" pitchFamily="49" charset="-128"/>
              <a:ea typeface="ＭＳ ゴシック" pitchFamily="49" charset="-128"/>
              <a:cs typeface="Times New Roman" pitchFamily="18" charset="0"/>
            </a:endParaRPr>
          </a:p>
          <a:p>
            <a:pPr>
              <a:lnSpc>
                <a:spcPts val="1900"/>
              </a:lnSpc>
              <a:spcBef>
                <a:spcPct val="0"/>
              </a:spcBef>
              <a:buFontTx/>
              <a:buNone/>
            </a:pPr>
            <a:r>
              <a:rPr lang="ja-JP" altLang="ja-JP" sz="1800" dirty="0">
                <a:latin typeface="ＭＳ ゴシック" pitchFamily="49" charset="-128"/>
                <a:ea typeface="ＭＳ ゴシック" pitchFamily="49" charset="-128"/>
                <a:cs typeface="Times New Roman" pitchFamily="18" charset="0"/>
              </a:rPr>
              <a:t>２．ＬＰガス設備や機器等の</a:t>
            </a:r>
            <a:r>
              <a:rPr lang="ja-JP" altLang="ja-JP" sz="1800" b="1" u="sng" dirty="0">
                <a:solidFill>
                  <a:srgbClr val="FF0000"/>
                </a:solidFill>
                <a:latin typeface="ＭＳ ゴシック" pitchFamily="49" charset="-128"/>
                <a:ea typeface="ＭＳ ゴシック" pitchFamily="49" charset="-128"/>
                <a:cs typeface="Times New Roman" pitchFamily="18" charset="0"/>
              </a:rPr>
              <a:t>「所有」を明確にすること</a:t>
            </a:r>
            <a:r>
              <a:rPr lang="ja-JP" altLang="ja-JP" sz="1800" dirty="0">
                <a:latin typeface="ＭＳ ゴシック" pitchFamily="49" charset="-128"/>
                <a:ea typeface="ＭＳ ゴシック" pitchFamily="49" charset="-128"/>
                <a:cs typeface="Times New Roman" pitchFamily="18" charset="0"/>
              </a:rPr>
              <a:t>。貸与の場合は、</a:t>
            </a:r>
            <a:endParaRPr lang="en-US" altLang="ja-JP" sz="1800" dirty="0">
              <a:latin typeface="ＭＳ ゴシック" pitchFamily="49" charset="-128"/>
              <a:ea typeface="ＭＳ ゴシック" pitchFamily="49" charset="-128"/>
              <a:cs typeface="Times New Roman" pitchFamily="18" charset="0"/>
            </a:endParaRPr>
          </a:p>
          <a:p>
            <a:pPr>
              <a:lnSpc>
                <a:spcPts val="1900"/>
              </a:lnSpc>
              <a:spcBef>
                <a:spcPct val="0"/>
              </a:spcBef>
              <a:buFontTx/>
              <a:buNone/>
            </a:pPr>
            <a:r>
              <a:rPr lang="ja-JP" altLang="en-US" sz="1800" b="1" dirty="0">
                <a:latin typeface="ＭＳ ゴシック" pitchFamily="49" charset="-128"/>
                <a:ea typeface="ＭＳ ゴシック" pitchFamily="49" charset="-128"/>
                <a:cs typeface="Times New Roman" pitchFamily="18" charset="0"/>
              </a:rPr>
              <a:t>　　</a:t>
            </a:r>
            <a:r>
              <a:rPr lang="ja-JP" altLang="ja-JP" sz="1800" b="1" dirty="0">
                <a:latin typeface="ＭＳ ゴシック" pitchFamily="49" charset="-128"/>
                <a:ea typeface="ＭＳ ゴシック" pitchFamily="49" charset="-128"/>
                <a:cs typeface="Times New Roman" pitchFamily="18" charset="0"/>
              </a:rPr>
              <a:t>その費用・清算方法等を</a:t>
            </a:r>
            <a:r>
              <a:rPr lang="ja-JP" altLang="ja-JP" sz="1800" b="1" u="sng" dirty="0">
                <a:solidFill>
                  <a:srgbClr val="FF0000"/>
                </a:solidFill>
                <a:latin typeface="ＭＳ ゴシック" pitchFamily="49" charset="-128"/>
                <a:ea typeface="ＭＳ ゴシック" pitchFamily="49" charset="-128"/>
                <a:cs typeface="Times New Roman" pitchFamily="18" charset="0"/>
              </a:rPr>
              <a:t>十分に説明</a:t>
            </a:r>
            <a:r>
              <a:rPr lang="ja-JP" altLang="ja-JP" sz="1800" dirty="0">
                <a:latin typeface="ＭＳ ゴシック" pitchFamily="49" charset="-128"/>
                <a:ea typeface="ＭＳ ゴシック" pitchFamily="49" charset="-128"/>
                <a:cs typeface="Times New Roman" pitchFamily="18" charset="0"/>
              </a:rPr>
              <a:t>し、了解を得ること。</a:t>
            </a:r>
            <a:endParaRPr lang="en-US" altLang="ja-JP" sz="1800" dirty="0">
              <a:latin typeface="ＭＳ ゴシック" pitchFamily="49" charset="-128"/>
              <a:ea typeface="ＭＳ ゴシック" pitchFamily="49" charset="-128"/>
              <a:cs typeface="Times New Roman" pitchFamily="18" charset="0"/>
            </a:endParaRPr>
          </a:p>
          <a:p>
            <a:pPr>
              <a:lnSpc>
                <a:spcPts val="1900"/>
              </a:lnSpc>
              <a:spcBef>
                <a:spcPct val="0"/>
              </a:spcBef>
              <a:buFontTx/>
              <a:buNone/>
            </a:pPr>
            <a:r>
              <a:rPr lang="ja-JP" altLang="en-US" sz="1800" dirty="0">
                <a:latin typeface="ＭＳ ゴシック" pitchFamily="49" charset="-128"/>
                <a:ea typeface="ＭＳ ゴシック" pitchFamily="49" charset="-128"/>
                <a:cs typeface="Times New Roman" pitchFamily="18" charset="0"/>
              </a:rPr>
              <a:t>　　その上で、</a:t>
            </a:r>
            <a:r>
              <a:rPr lang="en-US" altLang="ja-JP" sz="1800" b="1" dirty="0">
                <a:solidFill>
                  <a:srgbClr val="FF0000"/>
                </a:solidFill>
                <a:latin typeface="ＭＳ ゴシック" pitchFamily="49" charset="-128"/>
                <a:ea typeface="ＭＳ ゴシック" pitchFamily="49" charset="-128"/>
                <a:cs typeface="Times New Roman" pitchFamily="18" charset="0"/>
              </a:rPr>
              <a:t>『</a:t>
            </a:r>
            <a:r>
              <a:rPr lang="ja-JP" altLang="en-US" sz="1800" b="1" dirty="0">
                <a:solidFill>
                  <a:srgbClr val="FF0000"/>
                </a:solidFill>
                <a:latin typeface="ＭＳ ゴシック" pitchFamily="49" charset="-128"/>
                <a:ea typeface="ＭＳ ゴシック" pitchFamily="49" charset="-128"/>
                <a:cs typeface="Times New Roman" pitchFamily="18" charset="0"/>
              </a:rPr>
              <a:t>設備貸与契約書</a:t>
            </a:r>
            <a:r>
              <a:rPr lang="en-US" altLang="ja-JP" sz="1800" b="1" dirty="0">
                <a:solidFill>
                  <a:srgbClr val="FF0000"/>
                </a:solidFill>
                <a:latin typeface="ＭＳ ゴシック" pitchFamily="49" charset="-128"/>
                <a:ea typeface="ＭＳ ゴシック" pitchFamily="49" charset="-128"/>
                <a:cs typeface="Times New Roman" pitchFamily="18" charset="0"/>
              </a:rPr>
              <a:t>』</a:t>
            </a:r>
            <a:r>
              <a:rPr lang="ja-JP" altLang="en-US" sz="1800" b="1" dirty="0">
                <a:solidFill>
                  <a:srgbClr val="FF0000"/>
                </a:solidFill>
                <a:latin typeface="ＭＳ ゴシック" pitchFamily="49" charset="-128"/>
                <a:ea typeface="ＭＳ ゴシック" pitchFamily="49" charset="-128"/>
                <a:cs typeface="Times New Roman" pitchFamily="18" charset="0"/>
              </a:rPr>
              <a:t>を締結</a:t>
            </a:r>
            <a:r>
              <a:rPr lang="ja-JP" altLang="en-US" sz="1800" dirty="0">
                <a:latin typeface="ＭＳ ゴシック" pitchFamily="49" charset="-128"/>
                <a:ea typeface="ＭＳ ゴシック" pitchFamily="49" charset="-128"/>
                <a:cs typeface="Times New Roman" pitchFamily="18" charset="0"/>
              </a:rPr>
              <a:t>する</a:t>
            </a:r>
            <a:r>
              <a:rPr lang="ja-JP" altLang="en-US" sz="1800" dirty="0" smtClean="0">
                <a:latin typeface="ＭＳ ゴシック" pitchFamily="49" charset="-128"/>
                <a:ea typeface="ＭＳ ゴシック" pitchFamily="49" charset="-128"/>
                <a:cs typeface="Times New Roman" pitchFamily="18" charset="0"/>
              </a:rPr>
              <a:t>ことが望ましい。</a:t>
            </a:r>
            <a:r>
              <a:rPr lang="ja-JP" altLang="ja-JP" sz="1800" dirty="0" smtClean="0">
                <a:latin typeface="ＭＳ ゴシック" pitchFamily="49" charset="-128"/>
                <a:ea typeface="ＭＳ ゴシック" pitchFamily="49" charset="-128"/>
                <a:cs typeface="Times New Roman" pitchFamily="18" charset="0"/>
              </a:rPr>
              <a:t> </a:t>
            </a:r>
            <a:endParaRPr lang="en-US" altLang="ja-JP" sz="1800" dirty="0">
              <a:latin typeface="ＭＳ ゴシック" pitchFamily="49" charset="-128"/>
              <a:ea typeface="ＭＳ ゴシック" pitchFamily="49" charset="-128"/>
              <a:cs typeface="Times New Roman" pitchFamily="18" charset="0"/>
            </a:endParaRPr>
          </a:p>
          <a:p>
            <a:pPr>
              <a:lnSpc>
                <a:spcPts val="1900"/>
              </a:lnSpc>
              <a:spcBef>
                <a:spcPct val="0"/>
              </a:spcBef>
              <a:buFontTx/>
              <a:buNone/>
            </a:pPr>
            <a:r>
              <a:rPr lang="ja-JP" altLang="en-US" sz="1800" dirty="0">
                <a:latin typeface="ＭＳ ゴシック" pitchFamily="49" charset="-128"/>
                <a:ea typeface="ＭＳ ゴシック" pitchFamily="49" charset="-128"/>
                <a:cs typeface="Times New Roman" pitchFamily="18" charset="0"/>
              </a:rPr>
              <a:t>　　　　　　　　　　　　　　　　　　　　　　　</a:t>
            </a:r>
            <a:endParaRPr lang="en-US" altLang="ja-JP" sz="1800" dirty="0">
              <a:latin typeface="ＭＳ ゴシック" pitchFamily="49" charset="-128"/>
              <a:ea typeface="ＭＳ ゴシック" pitchFamily="49" charset="-128"/>
              <a:cs typeface="Times New Roman" pitchFamily="18" charset="0"/>
            </a:endParaRPr>
          </a:p>
          <a:p>
            <a:pPr>
              <a:lnSpc>
                <a:spcPts val="1900"/>
              </a:lnSpc>
              <a:spcBef>
                <a:spcPct val="0"/>
              </a:spcBef>
              <a:buFontTx/>
              <a:buNone/>
            </a:pPr>
            <a:endParaRPr lang="ja-JP" altLang="ja-JP" sz="1800" dirty="0">
              <a:latin typeface="ＭＳ ゴシック" pitchFamily="49" charset="-128"/>
              <a:ea typeface="ＭＳ ゴシック" pitchFamily="49" charset="-128"/>
              <a:cs typeface="Times New Roman" pitchFamily="18" charset="0"/>
            </a:endParaRPr>
          </a:p>
          <a:p>
            <a:pPr>
              <a:lnSpc>
                <a:spcPts val="1900"/>
              </a:lnSpc>
              <a:spcBef>
                <a:spcPct val="0"/>
              </a:spcBef>
              <a:buFontTx/>
              <a:buNone/>
            </a:pPr>
            <a:r>
              <a:rPr lang="ja-JP" altLang="ja-JP" sz="1800" dirty="0">
                <a:latin typeface="ＭＳ ゴシック" pitchFamily="49" charset="-128"/>
                <a:ea typeface="ＭＳ ゴシック" pitchFamily="49" charset="-128"/>
                <a:cs typeface="Times New Roman" pitchFamily="18" charset="0"/>
              </a:rPr>
              <a:t>３．取引開始や料金改定の際には、</a:t>
            </a:r>
            <a:r>
              <a:rPr lang="ja-JP" altLang="ja-JP" sz="1800" b="1" u="sng" dirty="0">
                <a:solidFill>
                  <a:srgbClr val="FF0000"/>
                </a:solidFill>
                <a:latin typeface="ＭＳ ゴシック" pitchFamily="49" charset="-128"/>
                <a:ea typeface="ＭＳ ゴシック" pitchFamily="49" charset="-128"/>
                <a:cs typeface="Times New Roman" pitchFamily="18" charset="0"/>
              </a:rPr>
              <a:t>料金体系</a:t>
            </a:r>
            <a:r>
              <a:rPr lang="ja-JP" altLang="ja-JP" sz="1800" b="1" u="sng" dirty="0">
                <a:latin typeface="ＭＳ ゴシック" pitchFamily="49" charset="-128"/>
                <a:ea typeface="ＭＳ ゴシック" pitchFamily="49" charset="-128"/>
                <a:cs typeface="Times New Roman" pitchFamily="18" charset="0"/>
              </a:rPr>
              <a:t>（価格の算定方法・算定の</a:t>
            </a:r>
            <a:endParaRPr lang="en-US" altLang="ja-JP" sz="1800" b="1" u="sng" dirty="0">
              <a:latin typeface="ＭＳ ゴシック" pitchFamily="49" charset="-128"/>
              <a:ea typeface="ＭＳ ゴシック" pitchFamily="49" charset="-128"/>
              <a:cs typeface="Times New Roman" pitchFamily="18" charset="0"/>
            </a:endParaRPr>
          </a:p>
          <a:p>
            <a:pPr>
              <a:lnSpc>
                <a:spcPts val="1900"/>
              </a:lnSpc>
              <a:spcBef>
                <a:spcPct val="0"/>
              </a:spcBef>
              <a:buFontTx/>
              <a:buNone/>
            </a:pPr>
            <a:r>
              <a:rPr lang="ja-JP" altLang="en-US" sz="1800" b="1" dirty="0">
                <a:latin typeface="ＭＳ ゴシック" pitchFamily="49" charset="-128"/>
                <a:ea typeface="ＭＳ ゴシック" pitchFamily="49" charset="-128"/>
                <a:cs typeface="Times New Roman" pitchFamily="18" charset="0"/>
              </a:rPr>
              <a:t>　　</a:t>
            </a:r>
            <a:r>
              <a:rPr lang="ja-JP" altLang="ja-JP" sz="1800" b="1" u="sng" dirty="0">
                <a:latin typeface="ＭＳ ゴシック" pitchFamily="49" charset="-128"/>
                <a:ea typeface="ＭＳ ゴシック" pitchFamily="49" charset="-128"/>
                <a:cs typeface="Times New Roman" pitchFamily="18" charset="0"/>
              </a:rPr>
              <a:t>基礎となる項目等）</a:t>
            </a:r>
            <a:r>
              <a:rPr lang="ja-JP" altLang="ja-JP" sz="1800" b="1" u="sng" dirty="0">
                <a:solidFill>
                  <a:srgbClr val="FF0000"/>
                </a:solidFill>
                <a:latin typeface="ＭＳ ゴシック" pitchFamily="49" charset="-128"/>
                <a:ea typeface="ＭＳ ゴシック" pitchFamily="49" charset="-128"/>
                <a:cs typeface="Times New Roman" pitchFamily="18" charset="0"/>
              </a:rPr>
              <a:t>について説明する</a:t>
            </a:r>
            <a:r>
              <a:rPr lang="ja-JP" altLang="ja-JP" sz="1800" dirty="0">
                <a:latin typeface="ＭＳ ゴシック" pitchFamily="49" charset="-128"/>
                <a:ea typeface="ＭＳ ゴシック" pitchFamily="49" charset="-128"/>
                <a:cs typeface="Times New Roman" pitchFamily="18" charset="0"/>
              </a:rPr>
              <a:t>。と共に、算定方法等を記載</a:t>
            </a:r>
            <a:endParaRPr lang="en-US" altLang="ja-JP" sz="1800" dirty="0">
              <a:latin typeface="ＭＳ ゴシック" pitchFamily="49" charset="-128"/>
              <a:ea typeface="ＭＳ ゴシック" pitchFamily="49" charset="-128"/>
              <a:cs typeface="Times New Roman" pitchFamily="18" charset="0"/>
            </a:endParaRPr>
          </a:p>
          <a:p>
            <a:pPr>
              <a:lnSpc>
                <a:spcPts val="1900"/>
              </a:lnSpc>
              <a:spcBef>
                <a:spcPct val="0"/>
              </a:spcBef>
              <a:buFontTx/>
              <a:buNone/>
            </a:pPr>
            <a:r>
              <a:rPr lang="ja-JP" altLang="en-US" sz="1800" dirty="0">
                <a:latin typeface="ＭＳ ゴシック" pitchFamily="49" charset="-128"/>
                <a:ea typeface="ＭＳ ゴシック" pitchFamily="49" charset="-128"/>
                <a:cs typeface="Times New Roman" pitchFamily="18" charset="0"/>
              </a:rPr>
              <a:t>　　</a:t>
            </a:r>
            <a:r>
              <a:rPr lang="ja-JP" altLang="ja-JP" sz="1800" dirty="0">
                <a:latin typeface="ＭＳ ゴシック" pitchFamily="49" charset="-128"/>
                <a:ea typeface="ＭＳ ゴシック" pitchFamily="49" charset="-128"/>
                <a:cs typeface="Times New Roman" pitchFamily="18" charset="0"/>
              </a:rPr>
              <a:t>した</a:t>
            </a:r>
            <a:r>
              <a:rPr lang="ja-JP" altLang="ja-JP" sz="1800" b="1" u="sng" dirty="0">
                <a:solidFill>
                  <a:srgbClr val="FF0000"/>
                </a:solidFill>
                <a:latin typeface="ＭＳ ゴシック" pitchFamily="49" charset="-128"/>
                <a:ea typeface="ＭＳ ゴシック" pitchFamily="49" charset="-128"/>
                <a:cs typeface="Times New Roman" pitchFamily="18" charset="0"/>
              </a:rPr>
              <a:t>料金表を交付すること</a:t>
            </a:r>
            <a:r>
              <a:rPr lang="ja-JP" altLang="ja-JP" sz="1800" dirty="0">
                <a:latin typeface="ＭＳ ゴシック" pitchFamily="49" charset="-128"/>
                <a:ea typeface="ＭＳ ゴシック" pitchFamily="49" charset="-128"/>
                <a:cs typeface="Times New Roman" pitchFamily="18" charset="0"/>
              </a:rPr>
              <a:t>。 </a:t>
            </a:r>
            <a:endParaRPr lang="en-US" altLang="ja-JP" sz="1800" dirty="0">
              <a:latin typeface="ＭＳ ゴシック" pitchFamily="49" charset="-128"/>
              <a:ea typeface="ＭＳ ゴシック" pitchFamily="49" charset="-128"/>
              <a:cs typeface="Times New Roman" pitchFamily="18" charset="0"/>
            </a:endParaRPr>
          </a:p>
          <a:p>
            <a:pPr>
              <a:lnSpc>
                <a:spcPts val="1900"/>
              </a:lnSpc>
              <a:spcBef>
                <a:spcPct val="0"/>
              </a:spcBef>
              <a:buFontTx/>
              <a:buNone/>
            </a:pPr>
            <a:r>
              <a:rPr lang="ja-JP" altLang="en-US" sz="1800" dirty="0">
                <a:latin typeface="ＭＳ ゴシック" pitchFamily="49" charset="-128"/>
                <a:ea typeface="ＭＳ ゴシック" pitchFamily="49" charset="-128"/>
                <a:cs typeface="Times New Roman" pitchFamily="18" charset="0"/>
              </a:rPr>
              <a:t>　　　　　　　　　　　　　　　　　　　　　　</a:t>
            </a:r>
            <a:endParaRPr lang="en-US" altLang="ja-JP" sz="1800" dirty="0">
              <a:latin typeface="ＭＳ ゴシック" pitchFamily="49" charset="-128"/>
              <a:ea typeface="ＭＳ ゴシック" pitchFamily="49" charset="-128"/>
              <a:cs typeface="Times New Roman" pitchFamily="18" charset="0"/>
            </a:endParaRPr>
          </a:p>
          <a:p>
            <a:pPr>
              <a:lnSpc>
                <a:spcPts val="1900"/>
              </a:lnSpc>
              <a:spcBef>
                <a:spcPct val="0"/>
              </a:spcBef>
              <a:buFontTx/>
              <a:buNone/>
            </a:pPr>
            <a:endParaRPr lang="ja-JP" altLang="ja-JP" sz="1800" dirty="0">
              <a:latin typeface="ＭＳ ゴシック" pitchFamily="49" charset="-128"/>
              <a:ea typeface="ＭＳ ゴシック" pitchFamily="49" charset="-128"/>
              <a:cs typeface="Times New Roman" pitchFamily="18" charset="0"/>
            </a:endParaRPr>
          </a:p>
          <a:p>
            <a:pPr>
              <a:lnSpc>
                <a:spcPts val="1900"/>
              </a:lnSpc>
              <a:spcBef>
                <a:spcPct val="0"/>
              </a:spcBef>
              <a:buFontTx/>
              <a:buNone/>
            </a:pPr>
            <a:r>
              <a:rPr lang="ja-JP" altLang="ja-JP" sz="1800" dirty="0">
                <a:latin typeface="ＭＳ ゴシック" pitchFamily="49" charset="-128"/>
                <a:ea typeface="ＭＳ ゴシック" pitchFamily="49" charset="-128"/>
                <a:cs typeface="Times New Roman" pitchFamily="18" charset="0"/>
              </a:rPr>
              <a:t>４．輸入状況等を考慮した</a:t>
            </a:r>
            <a:r>
              <a:rPr lang="ja-JP" altLang="ja-JP" sz="1800" b="1" u="sng" dirty="0">
                <a:solidFill>
                  <a:srgbClr val="FF0000"/>
                </a:solidFill>
                <a:latin typeface="ＭＳ ゴシック" pitchFamily="49" charset="-128"/>
                <a:ea typeface="ＭＳ ゴシック" pitchFamily="49" charset="-128"/>
                <a:cs typeface="Times New Roman" pitchFamily="18" charset="0"/>
              </a:rPr>
              <a:t>料金水準の適切な見直し</a:t>
            </a:r>
            <a:r>
              <a:rPr lang="ja-JP" altLang="ja-JP" sz="1800" dirty="0">
                <a:latin typeface="ＭＳ ゴシック" pitchFamily="49" charset="-128"/>
                <a:ea typeface="ＭＳ ゴシック" pitchFamily="49" charset="-128"/>
                <a:cs typeface="Times New Roman" pitchFamily="18" charset="0"/>
              </a:rPr>
              <a:t>の実施</a:t>
            </a:r>
            <a:endParaRPr lang="en-US" altLang="ja-JP" sz="1800" dirty="0">
              <a:latin typeface="ＭＳ ゴシック" pitchFamily="49" charset="-128"/>
              <a:ea typeface="ＭＳ ゴシック" pitchFamily="49" charset="-128"/>
              <a:cs typeface="Times New Roman" pitchFamily="18" charset="0"/>
            </a:endParaRPr>
          </a:p>
          <a:p>
            <a:pPr>
              <a:lnSpc>
                <a:spcPts val="1900"/>
              </a:lnSpc>
              <a:spcBef>
                <a:spcPct val="0"/>
              </a:spcBef>
              <a:buFontTx/>
              <a:buNone/>
            </a:pPr>
            <a:endParaRPr lang="ja-JP" altLang="ja-JP" sz="1800" dirty="0">
              <a:latin typeface="ＭＳ ゴシック" pitchFamily="49" charset="-128"/>
              <a:ea typeface="ＭＳ ゴシック" pitchFamily="49" charset="-128"/>
              <a:cs typeface="Times New Roman" pitchFamily="18" charset="0"/>
            </a:endParaRPr>
          </a:p>
          <a:p>
            <a:pPr>
              <a:lnSpc>
                <a:spcPts val="1900"/>
              </a:lnSpc>
              <a:spcBef>
                <a:spcPct val="0"/>
              </a:spcBef>
              <a:buFontTx/>
              <a:buNone/>
            </a:pPr>
            <a:endParaRPr lang="ja-JP" altLang="ja-JP" sz="1800" dirty="0">
              <a:latin typeface="ＭＳ ゴシック" pitchFamily="49" charset="-128"/>
              <a:ea typeface="ＭＳ ゴシック" pitchFamily="49" charset="-128"/>
              <a:cs typeface="Times New Roman" pitchFamily="18" charset="0"/>
            </a:endParaRPr>
          </a:p>
        </p:txBody>
      </p:sp>
      <p:sp>
        <p:nvSpPr>
          <p:cNvPr id="6" name="正方形/長方形 5"/>
          <p:cNvSpPr/>
          <p:nvPr/>
        </p:nvSpPr>
        <p:spPr>
          <a:xfrm>
            <a:off x="468313" y="112713"/>
            <a:ext cx="8280400" cy="522287"/>
          </a:xfrm>
          <a:prstGeom prst="rect">
            <a:avLst/>
          </a:prstGeom>
        </p:spPr>
        <p:txBody>
          <a:bodyPr>
            <a:spAutoFit/>
          </a:bodyPr>
          <a:lstStyle/>
          <a:p>
            <a:pPr algn="ctr">
              <a:defRPr/>
            </a:pPr>
            <a:r>
              <a:rPr lang="ja-JP" altLang="en-US" sz="2800" dirty="0">
                <a:solidFill>
                  <a:srgbClr val="0066FF"/>
                </a:solidFill>
                <a:latin typeface="+mj-ea"/>
                <a:ea typeface="+mj-ea"/>
                <a:cs typeface="Times New Roman" pitchFamily="18" charset="0"/>
              </a:rPr>
              <a:t>■ 販売指針</a:t>
            </a:r>
            <a:r>
              <a:rPr lang="ja-JP" altLang="ja-JP" sz="2800" dirty="0">
                <a:solidFill>
                  <a:srgbClr val="0066FF"/>
                </a:solidFill>
                <a:latin typeface="+mj-ea"/>
                <a:ea typeface="+mj-ea"/>
                <a:cs typeface="Times New Roman" pitchFamily="18" charset="0"/>
              </a:rPr>
              <a:t>再徹底の必要性　</a:t>
            </a:r>
            <a:endParaRPr lang="ja-JP" altLang="en-US" sz="2800" dirty="0">
              <a:solidFill>
                <a:srgbClr val="0066FF"/>
              </a:solidFill>
              <a:latin typeface="+mj-ea"/>
              <a:ea typeface="+mj-ea"/>
            </a:endParaRPr>
          </a:p>
        </p:txBody>
      </p:sp>
      <p:sp>
        <p:nvSpPr>
          <p:cNvPr id="7" name="正方形/長方形 6"/>
          <p:cNvSpPr/>
          <p:nvPr/>
        </p:nvSpPr>
        <p:spPr bwMode="auto">
          <a:xfrm>
            <a:off x="251520" y="548680"/>
            <a:ext cx="8697130" cy="143997"/>
          </a:xfrm>
          <a:prstGeom prst="rect">
            <a:avLst/>
          </a:prstGeom>
          <a:solidFill>
            <a:srgbClr val="99FFCC"/>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Tree>
    <p:extLst>
      <p:ext uri="{BB962C8B-B14F-4D97-AF65-F5344CB8AC3E}">
        <p14:creationId xmlns:p14="http://schemas.microsoft.com/office/powerpoint/2010/main" val="22133502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タイトル 1"/>
          <p:cNvSpPr>
            <a:spLocks noGrp="1"/>
          </p:cNvSpPr>
          <p:nvPr>
            <p:ph type="title"/>
          </p:nvPr>
        </p:nvSpPr>
        <p:spPr>
          <a:xfrm>
            <a:off x="457200" y="274638"/>
            <a:ext cx="8229600" cy="5891212"/>
          </a:xfrm>
          <a:solidFill>
            <a:schemeClr val="accent5">
              <a:lumMod val="40000"/>
              <a:lumOff val="60000"/>
            </a:schemeClr>
          </a:solidFill>
        </p:spPr>
        <p:txBody>
          <a:bodyPr/>
          <a:lstStyle/>
          <a:p>
            <a:pPr eaLnBrk="1" hangingPunct="1">
              <a:defRPr/>
            </a:pPr>
            <a:r>
              <a:rPr lang="ja-JP" altLang="en-US" dirty="0" smtClean="0"/>
              <a:t>ご清聴ありがとうございました</a:t>
            </a:r>
            <a:br>
              <a:rPr lang="ja-JP" altLang="en-US" dirty="0" smtClean="0"/>
            </a:br>
            <a:endParaRPr lang="ja-JP" altLang="en-US" dirty="0" smtClean="0"/>
          </a:p>
        </p:txBody>
      </p:sp>
      <p:sp>
        <p:nvSpPr>
          <p:cNvPr id="41987" name="コンテンツ プレースホルダ 2"/>
          <p:cNvSpPr>
            <a:spLocks noGrp="1"/>
          </p:cNvSpPr>
          <p:nvPr>
            <p:ph idx="1"/>
          </p:nvPr>
        </p:nvSpPr>
        <p:spPr>
          <a:xfrm>
            <a:off x="539749" y="4508500"/>
            <a:ext cx="8229600" cy="1646238"/>
          </a:xfrm>
        </p:spPr>
        <p:txBody>
          <a:bodyPr/>
          <a:lstStyle/>
          <a:p>
            <a:pPr eaLnBrk="1" hangingPunct="1">
              <a:buFont typeface="Arial" charset="0"/>
              <a:buNone/>
            </a:pPr>
            <a:r>
              <a:rPr lang="ja-JP" altLang="en-US" sz="2400" smtClean="0"/>
              <a:t>　</a:t>
            </a:r>
            <a:endParaRPr lang="en-US" altLang="ja-JP" sz="2400" smtClean="0"/>
          </a:p>
          <a:p>
            <a:pPr eaLnBrk="1" hangingPunct="1">
              <a:buFont typeface="Arial" charset="0"/>
              <a:buNone/>
            </a:pPr>
            <a:r>
              <a:rPr lang="ja-JP" altLang="en-US" sz="2400" smtClean="0"/>
              <a:t>　</a:t>
            </a:r>
          </a:p>
        </p:txBody>
      </p:sp>
      <p:sp>
        <p:nvSpPr>
          <p:cNvPr id="4" name="スライド番号プレースホルダ 3"/>
          <p:cNvSpPr>
            <a:spLocks noGrp="1"/>
          </p:cNvSpPr>
          <p:nvPr>
            <p:ph type="sldNum" sz="quarter" idx="12"/>
          </p:nvPr>
        </p:nvSpPr>
        <p:spPr>
          <a:xfrm>
            <a:off x="7010400" y="6492876"/>
            <a:ext cx="2133600" cy="365125"/>
          </a:xfrm>
        </p:spPr>
        <p:txBody>
          <a:bodyPr/>
          <a:lstStyle/>
          <a:p>
            <a:pPr>
              <a:defRPr/>
            </a:pPr>
            <a:fld id="{97160841-7E3C-450C-B11C-3A45C81B9EE8}" type="slidenum">
              <a:rPr lang="ja-JP" altLang="en-US" smtClean="0"/>
              <a:pPr>
                <a:defRPr/>
              </a:pPr>
              <a:t>24</a:t>
            </a:fld>
            <a:endParaRPr lang="ja-JP" altLang="en-US" dirty="0"/>
          </a:p>
        </p:txBody>
      </p:sp>
    </p:spTree>
    <p:extLst>
      <p:ext uri="{BB962C8B-B14F-4D97-AF65-F5344CB8AC3E}">
        <p14:creationId xmlns:p14="http://schemas.microsoft.com/office/powerpoint/2010/main" val="616672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457200" y="188641"/>
            <a:ext cx="8229600" cy="936104"/>
          </a:xfrm>
          <a:prstGeom prst="rect">
            <a:avLst/>
          </a:prstGeom>
          <a:ln/>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600" dirty="0">
                <a:solidFill>
                  <a:schemeClr val="bg1"/>
                </a:solidFill>
              </a:rPr>
              <a:t>省令等改正のポイント（まとめ）</a:t>
            </a:r>
            <a:endParaRPr lang="ja-JP" altLang="en-US" sz="3600" dirty="0" smtClean="0">
              <a:solidFill>
                <a:schemeClr val="bg1"/>
              </a:solidFill>
            </a:endParaRPr>
          </a:p>
        </p:txBody>
      </p:sp>
      <p:graphicFrame>
        <p:nvGraphicFramePr>
          <p:cNvPr id="9" name="コンテンツ プレースホルダー 8"/>
          <p:cNvGraphicFramePr>
            <a:graphicFrameLocks noGrp="1"/>
          </p:cNvGraphicFramePr>
          <p:nvPr>
            <p:ph idx="1"/>
            <p:extLst>
              <p:ext uri="{D42A27DB-BD31-4B8C-83A1-F6EECF244321}">
                <p14:modId xmlns:p14="http://schemas.microsoft.com/office/powerpoint/2010/main" val="1039926262"/>
              </p:ext>
            </p:extLst>
          </p:nvPr>
        </p:nvGraphicFramePr>
        <p:xfrm>
          <a:off x="251521" y="1412777"/>
          <a:ext cx="8712970" cy="5192587"/>
        </p:xfrm>
        <a:graphic>
          <a:graphicData uri="http://schemas.openxmlformats.org/drawingml/2006/table">
            <a:tbl>
              <a:tblPr firstRow="1" firstCol="1" bandRow="1">
                <a:tableStyleId>{7DF18680-E054-41AD-8BC1-D1AEF772440D}</a:tableStyleId>
              </a:tblPr>
              <a:tblGrid>
                <a:gridCol w="1365908"/>
                <a:gridCol w="4442955"/>
                <a:gridCol w="2904107"/>
              </a:tblGrid>
              <a:tr h="476304">
                <a:tc gridSpan="2">
                  <a:txBody>
                    <a:bodyPr/>
                    <a:lstStyle/>
                    <a:p>
                      <a:pPr algn="ctr">
                        <a:spcAft>
                          <a:spcPts val="0"/>
                        </a:spcAft>
                      </a:pPr>
                      <a:r>
                        <a:rPr lang="ja-JP" sz="1800" kern="100" dirty="0">
                          <a:effectLst/>
                        </a:rPr>
                        <a:t>省令・通達の</a:t>
                      </a:r>
                      <a:r>
                        <a:rPr lang="ja-JP" sz="1800" kern="100" dirty="0" smtClean="0">
                          <a:effectLst/>
                        </a:rPr>
                        <a:t>改正内容</a:t>
                      </a:r>
                      <a:endParaRPr lang="ja-JP" sz="1800" kern="100" dirty="0">
                        <a:effectLst/>
                        <a:latin typeface="ＭＳ ゴシック"/>
                        <a:cs typeface="Times New Roman"/>
                      </a:endParaRPr>
                    </a:p>
                  </a:txBody>
                  <a:tcPr marL="66572" marR="66572" marT="0" marB="0" anchor="ctr"/>
                </a:tc>
                <a:tc hMerge="1">
                  <a:txBody>
                    <a:bodyPr/>
                    <a:lstStyle/>
                    <a:p>
                      <a:endParaRPr kumimoji="1" lang="ja-JP" altLang="en-US"/>
                    </a:p>
                  </a:txBody>
                  <a:tcPr/>
                </a:tc>
                <a:tc>
                  <a:txBody>
                    <a:bodyPr/>
                    <a:lstStyle/>
                    <a:p>
                      <a:pPr algn="ctr">
                        <a:spcAft>
                          <a:spcPts val="0"/>
                        </a:spcAft>
                      </a:pPr>
                      <a:r>
                        <a:rPr lang="ja-JP" sz="1400" kern="100" dirty="0">
                          <a:effectLst/>
                        </a:rPr>
                        <a:t>（参考）電力・都市ガス小売</a:t>
                      </a:r>
                      <a:endParaRPr lang="ja-JP" sz="1200" b="1" kern="100" dirty="0">
                        <a:effectLst/>
                        <a:latin typeface="ＭＳ ゴシック"/>
                        <a:cs typeface="Times New Roman"/>
                      </a:endParaRPr>
                    </a:p>
                  </a:txBody>
                  <a:tcPr marL="66572" marR="66572" marT="0" marB="0" anchor="ctr"/>
                </a:tc>
              </a:tr>
              <a:tr h="963855">
                <a:tc>
                  <a:txBody>
                    <a:bodyPr/>
                    <a:lstStyle/>
                    <a:p>
                      <a:pPr algn="ctr">
                        <a:spcAft>
                          <a:spcPts val="0"/>
                        </a:spcAft>
                      </a:pPr>
                      <a:r>
                        <a:rPr lang="ja-JP" sz="1200" kern="100" dirty="0">
                          <a:effectLst/>
                        </a:rPr>
                        <a:t>請求書</a:t>
                      </a:r>
                      <a:r>
                        <a:rPr lang="ja-JP" sz="1200" kern="100" dirty="0" smtClean="0">
                          <a:effectLst/>
                        </a:rPr>
                        <a:t>に</a:t>
                      </a:r>
                      <a:endParaRPr lang="en-US" altLang="ja-JP" sz="1200" kern="100" dirty="0" smtClean="0">
                        <a:effectLst/>
                      </a:endParaRPr>
                    </a:p>
                    <a:p>
                      <a:pPr algn="ctr">
                        <a:spcAft>
                          <a:spcPts val="0"/>
                        </a:spcAft>
                      </a:pPr>
                      <a:r>
                        <a:rPr lang="ja-JP" sz="1200" kern="100" dirty="0" smtClean="0">
                          <a:effectLst/>
                        </a:rPr>
                        <a:t>内訳明示</a:t>
                      </a:r>
                      <a:endParaRPr lang="ja-JP" sz="1200" b="1" kern="100" dirty="0">
                        <a:solidFill>
                          <a:srgbClr val="00B0F0"/>
                        </a:solidFill>
                        <a:effectLst/>
                      </a:endParaRPr>
                    </a:p>
                  </a:txBody>
                  <a:tcPr marL="66572" marR="66572" marT="0" marB="0" anchor="ctr"/>
                </a:tc>
                <a:tc>
                  <a:txBody>
                    <a:bodyPr/>
                    <a:lstStyle/>
                    <a:p>
                      <a:pPr marL="342900" lvl="0" indent="-342900" algn="just">
                        <a:spcAft>
                          <a:spcPts val="0"/>
                        </a:spcAft>
                        <a:buFont typeface="+mj-ea"/>
                        <a:buAutoNum type="circleNumDbPlain"/>
                      </a:pPr>
                      <a:r>
                        <a:rPr lang="ja-JP" sz="1200" kern="100" dirty="0">
                          <a:solidFill>
                            <a:srgbClr val="FF0000"/>
                          </a:solidFill>
                          <a:effectLst/>
                        </a:rPr>
                        <a:t>基本料金・従量料金・設備利用料の算定根拠を明示</a:t>
                      </a:r>
                    </a:p>
                    <a:p>
                      <a:pPr marL="342900" lvl="0" indent="-342900" algn="just">
                        <a:spcAft>
                          <a:spcPts val="0"/>
                        </a:spcAft>
                        <a:buFont typeface="+mj-ea"/>
                        <a:buAutoNum type="circleNumDbPlain"/>
                      </a:pPr>
                      <a:r>
                        <a:rPr lang="ja-JP" sz="1200" kern="100" dirty="0">
                          <a:effectLst/>
                        </a:rPr>
                        <a:t>設備利用料の請求には、交付書面へ明記が条件</a:t>
                      </a:r>
                    </a:p>
                    <a:p>
                      <a:pPr marL="342900" lvl="0" indent="-342900" algn="just">
                        <a:spcAft>
                          <a:spcPts val="0"/>
                        </a:spcAft>
                        <a:buFont typeface="+mj-ea"/>
                        <a:buAutoNum type="circleNumDbPlain"/>
                      </a:pPr>
                      <a:r>
                        <a:rPr lang="ja-JP" sz="1200" kern="100" dirty="0">
                          <a:solidFill>
                            <a:srgbClr val="FF0000"/>
                          </a:solidFill>
                          <a:effectLst/>
                        </a:rPr>
                        <a:t>基本料金・従量料金に設備利用料が含まれる場合は、交付書面に設備名及びその月額費用（</a:t>
                      </a:r>
                      <a:r>
                        <a:rPr lang="ja-JP" sz="1200" kern="100" dirty="0" smtClean="0">
                          <a:solidFill>
                            <a:srgbClr val="FF0000"/>
                          </a:solidFill>
                          <a:effectLst/>
                        </a:rPr>
                        <a:t>合計</a:t>
                      </a:r>
                      <a:r>
                        <a:rPr lang="ja-JP" altLang="en-US" sz="1200" kern="100" dirty="0" smtClean="0">
                          <a:solidFill>
                            <a:srgbClr val="FF0000"/>
                          </a:solidFill>
                          <a:effectLst/>
                        </a:rPr>
                        <a:t>額</a:t>
                      </a:r>
                      <a:r>
                        <a:rPr lang="ja-JP" sz="1200" kern="100" dirty="0" smtClean="0">
                          <a:solidFill>
                            <a:srgbClr val="FF0000"/>
                          </a:solidFill>
                          <a:effectLst/>
                        </a:rPr>
                        <a:t>）</a:t>
                      </a:r>
                      <a:r>
                        <a:rPr lang="ja-JP" sz="1200" kern="100" dirty="0">
                          <a:solidFill>
                            <a:srgbClr val="FF0000"/>
                          </a:solidFill>
                          <a:effectLst/>
                        </a:rPr>
                        <a:t>を明記</a:t>
                      </a:r>
                      <a:endParaRPr lang="ja-JP" sz="1200" kern="100" dirty="0">
                        <a:solidFill>
                          <a:srgbClr val="FF0000"/>
                        </a:solidFill>
                        <a:effectLst/>
                        <a:latin typeface="ＭＳ ゴシック"/>
                        <a:cs typeface="Times New Roman"/>
                      </a:endParaRPr>
                    </a:p>
                  </a:txBody>
                  <a:tcPr marL="45720" marR="45720"/>
                </a:tc>
                <a:tc>
                  <a:txBody>
                    <a:bodyPr/>
                    <a:lstStyle/>
                    <a:p>
                      <a:pPr marL="342900" lvl="0" indent="-342900" algn="just">
                        <a:spcAft>
                          <a:spcPts val="0"/>
                        </a:spcAft>
                        <a:buFont typeface="+mj-ea"/>
                        <a:buAutoNum type="circleNumDbPlain"/>
                      </a:pPr>
                      <a:r>
                        <a:rPr lang="ja-JP" sz="1200" kern="100" dirty="0">
                          <a:effectLst/>
                        </a:rPr>
                        <a:t>請求根拠の明示</a:t>
                      </a:r>
                    </a:p>
                    <a:p>
                      <a:pPr marL="342900" lvl="0" indent="-342900" algn="just">
                        <a:spcAft>
                          <a:spcPts val="0"/>
                        </a:spcAft>
                        <a:buFont typeface="+mj-ea"/>
                        <a:buAutoNum type="circleNumDbPlain"/>
                      </a:pPr>
                      <a:r>
                        <a:rPr lang="ja-JP" sz="1200" kern="100" dirty="0">
                          <a:effectLst/>
                        </a:rPr>
                        <a:t>設備利用料等を請求書等に記載</a:t>
                      </a:r>
                    </a:p>
                    <a:p>
                      <a:pPr algn="just">
                        <a:spcAft>
                          <a:spcPts val="0"/>
                        </a:spcAft>
                      </a:pPr>
                      <a:r>
                        <a:rPr lang="en-US" sz="1200" kern="100" dirty="0">
                          <a:effectLst/>
                        </a:rPr>
                        <a:t> </a:t>
                      </a:r>
                      <a:endParaRPr lang="ja-JP" sz="1200" kern="100" dirty="0">
                        <a:effectLst/>
                      </a:endParaRPr>
                    </a:p>
                    <a:p>
                      <a:pPr algn="just">
                        <a:spcAft>
                          <a:spcPts val="0"/>
                        </a:spcAft>
                      </a:pPr>
                      <a:r>
                        <a:rPr lang="ja-JP" sz="1200" kern="100" dirty="0" smtClean="0">
                          <a:effectLst/>
                        </a:rPr>
                        <a:t>（</a:t>
                      </a:r>
                      <a:r>
                        <a:rPr lang="ja-JP" altLang="en-US" sz="1200" kern="100" dirty="0" smtClean="0">
                          <a:effectLst/>
                        </a:rPr>
                        <a:t>小売営業</a:t>
                      </a:r>
                      <a:r>
                        <a:rPr lang="ja-JP" sz="1200" kern="100" dirty="0" smtClean="0">
                          <a:effectLst/>
                        </a:rPr>
                        <a:t>ガイドライン</a:t>
                      </a:r>
                      <a:r>
                        <a:rPr lang="ja-JP" sz="1200" kern="100" dirty="0">
                          <a:effectLst/>
                        </a:rPr>
                        <a:t>）</a:t>
                      </a:r>
                      <a:endParaRPr lang="ja-JP" sz="1200" kern="100" dirty="0">
                        <a:solidFill>
                          <a:srgbClr val="FF0000"/>
                        </a:solidFill>
                        <a:effectLst/>
                        <a:latin typeface="ＭＳ ゴシック"/>
                        <a:cs typeface="Times New Roman"/>
                      </a:endParaRPr>
                    </a:p>
                  </a:txBody>
                  <a:tcPr marL="45720" marR="45720"/>
                </a:tc>
              </a:tr>
              <a:tr h="822960">
                <a:tc>
                  <a:txBody>
                    <a:bodyPr/>
                    <a:lstStyle/>
                    <a:p>
                      <a:pPr algn="dist">
                        <a:spcAft>
                          <a:spcPts val="0"/>
                        </a:spcAft>
                      </a:pPr>
                      <a:r>
                        <a:rPr lang="ja-JP" sz="1200" kern="100" dirty="0">
                          <a:effectLst/>
                        </a:rPr>
                        <a:t>一週間</a:t>
                      </a:r>
                      <a:r>
                        <a:rPr lang="ja-JP" sz="1200" kern="100" dirty="0" smtClean="0">
                          <a:effectLst/>
                        </a:rPr>
                        <a:t>ルール</a:t>
                      </a:r>
                      <a:r>
                        <a:rPr lang="en-US" sz="1200" kern="100" dirty="0">
                          <a:effectLst/>
                        </a:rPr>
                        <a:t> </a:t>
                      </a:r>
                      <a:endParaRPr lang="ja-JP" sz="1200" b="1" kern="100" dirty="0">
                        <a:solidFill>
                          <a:srgbClr val="00B0F0"/>
                        </a:solidFill>
                        <a:effectLst/>
                        <a:latin typeface="ＭＳ ゴシック"/>
                        <a:cs typeface="Times New Roman"/>
                      </a:endParaRPr>
                    </a:p>
                  </a:txBody>
                  <a:tcPr marL="66572" marR="66572" marT="0" marB="0" anchor="ctr"/>
                </a:tc>
                <a:tc>
                  <a:txBody>
                    <a:bodyPr/>
                    <a:lstStyle/>
                    <a:p>
                      <a:pPr marL="342900" lvl="0" indent="-342900" algn="just">
                        <a:spcAft>
                          <a:spcPts val="0"/>
                        </a:spcAft>
                        <a:buFont typeface="+mj-ea"/>
                        <a:buAutoNum type="circleNumDbPlain"/>
                      </a:pPr>
                      <a:r>
                        <a:rPr lang="ja-JP" sz="1200" kern="100" dirty="0">
                          <a:effectLst/>
                        </a:rPr>
                        <a:t>原則一週間。但し、個別に判断</a:t>
                      </a:r>
                    </a:p>
                    <a:p>
                      <a:pPr marL="342900" lvl="0" indent="-342900" algn="just">
                        <a:spcAft>
                          <a:spcPts val="0"/>
                        </a:spcAft>
                        <a:buFont typeface="+mj-ea"/>
                        <a:buAutoNum type="circleNumDbPlain"/>
                      </a:pPr>
                      <a:r>
                        <a:rPr lang="ja-JP" sz="1200" kern="100" dirty="0">
                          <a:effectLst/>
                        </a:rPr>
                        <a:t>自力救済は液石法違反</a:t>
                      </a:r>
                    </a:p>
                    <a:p>
                      <a:pPr marL="342900" lvl="0" indent="-342900" algn="just">
                        <a:spcAft>
                          <a:spcPts val="0"/>
                        </a:spcAft>
                        <a:buFont typeface="+mj-ea"/>
                        <a:buAutoNum type="circleNumDbPlain"/>
                      </a:pPr>
                      <a:r>
                        <a:rPr lang="ja-JP" sz="1200" kern="100" dirty="0">
                          <a:effectLst/>
                        </a:rPr>
                        <a:t>設備撤去は事前調整が必要</a:t>
                      </a:r>
                      <a:endParaRPr lang="ja-JP" sz="1200" kern="100" dirty="0">
                        <a:effectLst/>
                        <a:latin typeface="ＭＳ ゴシック"/>
                        <a:cs typeface="Times New Roman"/>
                      </a:endParaRPr>
                    </a:p>
                  </a:txBody>
                  <a:tcPr marL="45720" marR="45720"/>
                </a:tc>
                <a:tc>
                  <a:txBody>
                    <a:bodyPr/>
                    <a:lstStyle/>
                    <a:p>
                      <a:pPr algn="just">
                        <a:spcAft>
                          <a:spcPts val="0"/>
                        </a:spcAft>
                      </a:pPr>
                      <a:r>
                        <a:rPr lang="ja-JP" sz="1200" kern="100" dirty="0">
                          <a:effectLst/>
                        </a:rPr>
                        <a:t>切替時には、旧事業者（ＬＰＧ）への事前通知を促す</a:t>
                      </a:r>
                    </a:p>
                    <a:p>
                      <a:pPr algn="just">
                        <a:spcAft>
                          <a:spcPts val="0"/>
                        </a:spcAft>
                      </a:pPr>
                      <a:r>
                        <a:rPr lang="ja-JP" sz="1200" kern="100" dirty="0" smtClean="0">
                          <a:effectLst/>
                        </a:rPr>
                        <a:t>（</a:t>
                      </a:r>
                      <a:r>
                        <a:rPr lang="ja-JP" altLang="en-US" sz="1200" kern="100" dirty="0" smtClean="0">
                          <a:effectLst/>
                        </a:rPr>
                        <a:t>小売営業</a:t>
                      </a:r>
                      <a:r>
                        <a:rPr lang="ja-JP" sz="1200" kern="100" dirty="0" smtClean="0">
                          <a:effectLst/>
                        </a:rPr>
                        <a:t>ガイドライン</a:t>
                      </a:r>
                      <a:r>
                        <a:rPr lang="ja-JP" sz="1200" kern="100" dirty="0">
                          <a:effectLst/>
                        </a:rPr>
                        <a:t>）</a:t>
                      </a:r>
                      <a:endParaRPr lang="ja-JP" sz="1200" kern="100" dirty="0">
                        <a:solidFill>
                          <a:srgbClr val="FF0000"/>
                        </a:solidFill>
                        <a:effectLst/>
                        <a:latin typeface="ＭＳ ゴシック"/>
                        <a:cs typeface="Times New Roman"/>
                      </a:endParaRPr>
                    </a:p>
                  </a:txBody>
                  <a:tcPr marL="45720" marR="45720"/>
                </a:tc>
              </a:tr>
              <a:tr h="525780">
                <a:tc gridSpan="2">
                  <a:txBody>
                    <a:bodyPr/>
                    <a:lstStyle/>
                    <a:p>
                      <a:pPr marL="228600" algn="ctr">
                        <a:spcAft>
                          <a:spcPts val="0"/>
                        </a:spcAft>
                      </a:pPr>
                      <a:r>
                        <a:rPr lang="ja-JP" altLang="en-US" sz="1800" kern="100" dirty="0" smtClean="0">
                          <a:effectLst/>
                        </a:rPr>
                        <a:t>ＬＰガス小売営業ガイドライン</a:t>
                      </a:r>
                      <a:endParaRPr lang="ja-JP" sz="1800" kern="100" dirty="0">
                        <a:effectLst/>
                        <a:latin typeface="ＭＳ ゴシック"/>
                        <a:cs typeface="Times New Roman"/>
                      </a:endParaRPr>
                    </a:p>
                  </a:txBody>
                  <a:tcPr marL="45720" marR="45720" anchor="ctr"/>
                </a:tc>
                <a:tc hMerge="1">
                  <a:txBody>
                    <a:bodyPr/>
                    <a:lstStyle/>
                    <a:p>
                      <a:endParaRPr kumimoji="1" lang="ja-JP"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u="none" strike="noStrike" kern="100" cap="none" spc="0" normalizeH="0" baseline="0" noProof="0" dirty="0" smtClean="0">
                          <a:ln>
                            <a:noFill/>
                          </a:ln>
                          <a:effectLst/>
                          <a:uLnTx/>
                          <a:uFillTx/>
                        </a:rPr>
                        <a:t>（参考）電力・都市ガス小売</a:t>
                      </a:r>
                      <a:endParaRPr kumimoji="1" lang="ja-JP" altLang="en-US" sz="1200" b="1" i="0" u="none" strike="noStrike" kern="100" cap="none" spc="0" normalizeH="0" baseline="0" noProof="0" dirty="0">
                        <a:ln>
                          <a:noFill/>
                        </a:ln>
                        <a:solidFill>
                          <a:schemeClr val="bg1"/>
                        </a:solidFill>
                        <a:effectLst/>
                        <a:uLnTx/>
                        <a:uFillTx/>
                        <a:latin typeface="ＭＳ ゴシック"/>
                        <a:ea typeface="+mn-ea"/>
                        <a:cs typeface="Times New Roman"/>
                      </a:endParaRPr>
                    </a:p>
                  </a:txBody>
                  <a:tcPr marL="45720" marR="45720" anchor="ctr"/>
                </a:tc>
              </a:tr>
              <a:tr h="739492">
                <a:tc>
                  <a:txBody>
                    <a:bodyPr/>
                    <a:lstStyle/>
                    <a:p>
                      <a:pPr algn="dist">
                        <a:spcAft>
                          <a:spcPts val="0"/>
                        </a:spcAft>
                      </a:pPr>
                      <a:r>
                        <a:rPr lang="ja-JP" sz="1200" kern="100" dirty="0">
                          <a:effectLst/>
                        </a:rPr>
                        <a:t>料金情報の公表</a:t>
                      </a:r>
                      <a:endParaRPr lang="ja-JP" sz="1200" b="1" kern="100" dirty="0">
                        <a:solidFill>
                          <a:srgbClr val="00B0F0"/>
                        </a:solidFill>
                        <a:effectLst/>
                        <a:latin typeface="ＭＳ ゴシック"/>
                        <a:cs typeface="Times New Roman"/>
                      </a:endParaRPr>
                    </a:p>
                  </a:txBody>
                  <a:tcPr marL="66572" marR="66572" marT="0" marB="0" anchor="ctr"/>
                </a:tc>
                <a:tc>
                  <a:txBody>
                    <a:bodyPr/>
                    <a:lstStyle/>
                    <a:p>
                      <a:pPr marL="342900" lvl="0" indent="-342900" algn="just">
                        <a:spcAft>
                          <a:spcPts val="0"/>
                        </a:spcAft>
                        <a:buFont typeface="+mj-ea"/>
                        <a:buAutoNum type="circleNumDbPlain"/>
                      </a:pPr>
                      <a:r>
                        <a:rPr lang="ja-JP" sz="1200" kern="100" dirty="0">
                          <a:solidFill>
                            <a:srgbClr val="FF0000"/>
                          </a:solidFill>
                          <a:effectLst/>
                        </a:rPr>
                        <a:t>標準的な料金メニュー・平均的な月額料金例</a:t>
                      </a:r>
                    </a:p>
                    <a:p>
                      <a:pPr marL="342900" lvl="0" indent="-342900" algn="just">
                        <a:spcAft>
                          <a:spcPts val="0"/>
                        </a:spcAft>
                        <a:buFont typeface="+mj-ea"/>
                        <a:buAutoNum type="circleNumDbPlain"/>
                      </a:pPr>
                      <a:r>
                        <a:rPr lang="ja-JP" sz="1200" kern="100" dirty="0">
                          <a:solidFill>
                            <a:srgbClr val="FF0000"/>
                          </a:solidFill>
                          <a:effectLst/>
                        </a:rPr>
                        <a:t>ＨＰ掲示又は店頭掲示</a:t>
                      </a:r>
                      <a:endParaRPr lang="ja-JP" sz="1200" kern="100" dirty="0">
                        <a:solidFill>
                          <a:srgbClr val="FF0000"/>
                        </a:solidFill>
                        <a:effectLst/>
                        <a:latin typeface="ＭＳ ゴシック"/>
                        <a:ea typeface="ＭＳ ゴシック"/>
                        <a:cs typeface="Times New Roman"/>
                      </a:endParaRPr>
                    </a:p>
                  </a:txBody>
                  <a:tcPr marL="45720" marR="45720"/>
                </a:tc>
                <a:tc>
                  <a:txBody>
                    <a:bodyPr/>
                    <a:lstStyle/>
                    <a:p>
                      <a:pPr marL="342900" lvl="0" indent="-342900" algn="just">
                        <a:spcAft>
                          <a:spcPts val="0"/>
                        </a:spcAft>
                        <a:buFont typeface="+mj-ea"/>
                        <a:buAutoNum type="circleNumDbPlain"/>
                      </a:pPr>
                      <a:r>
                        <a:rPr lang="ja-JP" sz="1200" kern="100" dirty="0">
                          <a:effectLst/>
                        </a:rPr>
                        <a:t>標準メニュー・平均的な月額料金例</a:t>
                      </a:r>
                    </a:p>
                    <a:p>
                      <a:pPr marL="342900" lvl="0" indent="-342900" algn="just">
                        <a:spcAft>
                          <a:spcPts val="0"/>
                        </a:spcAft>
                        <a:buFont typeface="+mj-ea"/>
                        <a:buAutoNum type="circleNumDbPlain"/>
                      </a:pPr>
                      <a:r>
                        <a:rPr lang="ja-JP" sz="1200" kern="100" dirty="0">
                          <a:effectLst/>
                        </a:rPr>
                        <a:t>広く一般に公表</a:t>
                      </a:r>
                    </a:p>
                    <a:p>
                      <a:pPr algn="just">
                        <a:spcAft>
                          <a:spcPts val="0"/>
                        </a:spcAft>
                      </a:pPr>
                      <a:r>
                        <a:rPr lang="ja-JP" sz="1200" kern="100" dirty="0" smtClean="0">
                          <a:effectLst/>
                        </a:rPr>
                        <a:t>（</a:t>
                      </a:r>
                      <a:r>
                        <a:rPr lang="ja-JP" altLang="en-US" sz="1200" kern="100" dirty="0" smtClean="0">
                          <a:effectLst/>
                        </a:rPr>
                        <a:t>小売営業</a:t>
                      </a:r>
                      <a:r>
                        <a:rPr lang="ja-JP" sz="1200" kern="100" dirty="0" smtClean="0">
                          <a:effectLst/>
                        </a:rPr>
                        <a:t>ガイドライン</a:t>
                      </a:r>
                      <a:r>
                        <a:rPr lang="ja-JP" sz="1200" kern="100" dirty="0">
                          <a:effectLst/>
                        </a:rPr>
                        <a:t>）</a:t>
                      </a:r>
                      <a:endParaRPr lang="ja-JP" sz="1200" kern="100" dirty="0">
                        <a:solidFill>
                          <a:srgbClr val="FF0000"/>
                        </a:solidFill>
                        <a:effectLst/>
                        <a:latin typeface="ＭＳ ゴシック"/>
                        <a:cs typeface="Times New Roman"/>
                      </a:endParaRPr>
                    </a:p>
                  </a:txBody>
                  <a:tcPr marL="45720" marR="45720"/>
                </a:tc>
              </a:tr>
              <a:tr h="504056">
                <a:tc>
                  <a:txBody>
                    <a:bodyPr/>
                    <a:lstStyle/>
                    <a:p>
                      <a:pPr algn="dist">
                        <a:spcAft>
                          <a:spcPts val="0"/>
                        </a:spcAft>
                      </a:pPr>
                      <a:r>
                        <a:rPr lang="ja-JP" sz="1200" kern="100" dirty="0">
                          <a:effectLst/>
                        </a:rPr>
                        <a:t>交付書面の説明</a:t>
                      </a:r>
                      <a:endParaRPr lang="ja-JP" sz="1200" b="1" kern="100" dirty="0">
                        <a:solidFill>
                          <a:srgbClr val="00B0F0"/>
                        </a:solidFill>
                        <a:effectLst/>
                        <a:latin typeface="ＭＳ ゴシック"/>
                        <a:cs typeface="Times New Roman"/>
                      </a:endParaRPr>
                    </a:p>
                  </a:txBody>
                  <a:tcPr marL="66572" marR="66572" marT="0" marB="0" anchor="ctr"/>
                </a:tc>
                <a:tc>
                  <a:txBody>
                    <a:bodyPr/>
                    <a:lstStyle/>
                    <a:p>
                      <a:pPr marL="342900" lvl="0" indent="-342900" algn="just">
                        <a:spcAft>
                          <a:spcPts val="0"/>
                        </a:spcAft>
                        <a:buFont typeface="+mj-ea"/>
                        <a:buAutoNum type="circleNumDbPlain"/>
                      </a:pPr>
                      <a:r>
                        <a:rPr lang="ja-JP" sz="1200" kern="100">
                          <a:effectLst/>
                        </a:rPr>
                        <a:t>書面の記載内容を説明（当日又は後日）</a:t>
                      </a:r>
                    </a:p>
                    <a:p>
                      <a:pPr marL="342900" lvl="0" indent="-342900" algn="just">
                        <a:spcAft>
                          <a:spcPts val="0"/>
                        </a:spcAft>
                        <a:buFont typeface="+mj-ea"/>
                        <a:buAutoNum type="circleNumDbPlain"/>
                      </a:pPr>
                      <a:r>
                        <a:rPr lang="ja-JP" sz="1200" kern="100">
                          <a:effectLst/>
                        </a:rPr>
                        <a:t>特に、規則</a:t>
                      </a:r>
                      <a:r>
                        <a:rPr lang="en-US" sz="1200" kern="100">
                          <a:effectLst/>
                        </a:rPr>
                        <a:t>13</a:t>
                      </a:r>
                      <a:r>
                        <a:rPr lang="ja-JP" sz="1200" kern="100">
                          <a:effectLst/>
                        </a:rPr>
                        <a:t>条５号から９号は説明</a:t>
                      </a:r>
                      <a:endParaRPr lang="ja-JP" sz="1200" kern="100">
                        <a:effectLst/>
                        <a:latin typeface="ＭＳ ゴシック"/>
                        <a:cs typeface="Times New Roman"/>
                      </a:endParaRPr>
                    </a:p>
                  </a:txBody>
                  <a:tcPr marL="45720" marR="45720"/>
                </a:tc>
                <a:tc>
                  <a:txBody>
                    <a:bodyPr/>
                    <a:lstStyle/>
                    <a:p>
                      <a:pPr algn="just">
                        <a:spcAft>
                          <a:spcPts val="0"/>
                        </a:spcAft>
                      </a:pPr>
                      <a:r>
                        <a:rPr lang="ja-JP" sz="1200" kern="100" dirty="0">
                          <a:effectLst/>
                        </a:rPr>
                        <a:t>供給条件の説明義務・書面交付義務</a:t>
                      </a:r>
                    </a:p>
                    <a:p>
                      <a:pPr algn="just">
                        <a:spcAft>
                          <a:spcPts val="0"/>
                        </a:spcAft>
                      </a:pPr>
                      <a:r>
                        <a:rPr lang="ja-JP" sz="1200" kern="100" dirty="0">
                          <a:effectLst/>
                        </a:rPr>
                        <a:t>（法律事項）</a:t>
                      </a:r>
                      <a:endParaRPr lang="ja-JP" sz="1200" kern="100" dirty="0">
                        <a:solidFill>
                          <a:srgbClr val="FF0000"/>
                        </a:solidFill>
                        <a:effectLst/>
                        <a:latin typeface="ＭＳ ゴシック"/>
                        <a:cs typeface="Times New Roman"/>
                      </a:endParaRPr>
                    </a:p>
                  </a:txBody>
                  <a:tcPr marL="45720" marR="45720"/>
                </a:tc>
              </a:tr>
              <a:tr h="720080">
                <a:tc>
                  <a:txBody>
                    <a:bodyPr/>
                    <a:lstStyle/>
                    <a:p>
                      <a:pPr algn="dist">
                        <a:spcAft>
                          <a:spcPts val="0"/>
                        </a:spcAft>
                      </a:pPr>
                      <a:r>
                        <a:rPr lang="ja-JP" sz="1200" kern="100" dirty="0">
                          <a:effectLst/>
                        </a:rPr>
                        <a:t>料金変更の</a:t>
                      </a:r>
                      <a:r>
                        <a:rPr lang="ja-JP" sz="1200" kern="100" dirty="0" smtClean="0">
                          <a:effectLst/>
                        </a:rPr>
                        <a:t>通知</a:t>
                      </a:r>
                      <a:endParaRPr lang="ja-JP" sz="1200" b="1" kern="100" dirty="0">
                        <a:solidFill>
                          <a:srgbClr val="00B0F0"/>
                        </a:solidFill>
                        <a:effectLst/>
                      </a:endParaRPr>
                    </a:p>
                  </a:txBody>
                  <a:tcPr marL="66572" marR="66572" marT="0" marB="0" anchor="ctr"/>
                </a:tc>
                <a:tc>
                  <a:txBody>
                    <a:bodyPr/>
                    <a:lstStyle/>
                    <a:p>
                      <a:pPr marL="342900" lvl="0" indent="-342900" algn="just">
                        <a:spcAft>
                          <a:spcPts val="0"/>
                        </a:spcAft>
                        <a:buFont typeface="+mj-ea"/>
                        <a:buAutoNum type="circleNumDbPlain"/>
                      </a:pPr>
                      <a:r>
                        <a:rPr lang="ja-JP" sz="1200" kern="100" dirty="0">
                          <a:solidFill>
                            <a:srgbClr val="FF0000"/>
                          </a:solidFill>
                          <a:effectLst/>
                        </a:rPr>
                        <a:t>原則、１か月前に通知（原調制度は前日）</a:t>
                      </a:r>
                    </a:p>
                    <a:p>
                      <a:pPr marL="342900" lvl="0" indent="-342900" algn="just">
                        <a:spcAft>
                          <a:spcPts val="0"/>
                        </a:spcAft>
                        <a:buFont typeface="+mj-ea"/>
                        <a:buAutoNum type="circleNumDbPlain"/>
                      </a:pPr>
                      <a:r>
                        <a:rPr lang="ja-JP" sz="1200" kern="100" dirty="0">
                          <a:effectLst/>
                        </a:rPr>
                        <a:t>通知方法は検針票・請求書又は書面</a:t>
                      </a:r>
                    </a:p>
                    <a:p>
                      <a:pPr marL="342900" lvl="0" indent="-342900" algn="just">
                        <a:spcAft>
                          <a:spcPts val="0"/>
                        </a:spcAft>
                        <a:buFont typeface="+mj-ea"/>
                        <a:buAutoNum type="circleNumDbPlain"/>
                      </a:pPr>
                      <a:r>
                        <a:rPr lang="ja-JP" sz="1200" kern="100" dirty="0">
                          <a:effectLst/>
                        </a:rPr>
                        <a:t>変更理由と文字色・大きさによる判別</a:t>
                      </a:r>
                      <a:endParaRPr lang="ja-JP" sz="1200" kern="100" dirty="0">
                        <a:effectLst/>
                        <a:latin typeface="ＭＳ ゴシック"/>
                        <a:cs typeface="Times New Roman"/>
                      </a:endParaRPr>
                    </a:p>
                  </a:txBody>
                  <a:tcPr marL="45720" marR="45720"/>
                </a:tc>
                <a:tc>
                  <a:txBody>
                    <a:bodyPr/>
                    <a:lstStyle/>
                    <a:p>
                      <a:pPr algn="just">
                        <a:spcAft>
                          <a:spcPts val="0"/>
                        </a:spcAft>
                      </a:pPr>
                      <a:endParaRPr lang="ja-JP" sz="1200" kern="100" dirty="0">
                        <a:effectLst/>
                        <a:latin typeface="ＭＳ ゴシック"/>
                        <a:cs typeface="Times New Roman"/>
                      </a:endParaRPr>
                    </a:p>
                  </a:txBody>
                  <a:tcPr marL="45720" marR="45720"/>
                </a:tc>
              </a:tr>
              <a:tr h="440060">
                <a:tc>
                  <a:txBody>
                    <a:bodyPr/>
                    <a:lstStyle/>
                    <a:p>
                      <a:pPr algn="dist">
                        <a:spcAft>
                          <a:spcPts val="0"/>
                        </a:spcAft>
                      </a:pPr>
                      <a:r>
                        <a:rPr lang="ja-JP" sz="1200" kern="100" dirty="0">
                          <a:effectLst/>
                        </a:rPr>
                        <a:t>苦情・</a:t>
                      </a:r>
                      <a:r>
                        <a:rPr lang="ja-JP" sz="1200" kern="100" dirty="0" smtClean="0">
                          <a:effectLst/>
                        </a:rPr>
                        <a:t>問合せ</a:t>
                      </a:r>
                      <a:endParaRPr lang="ja-JP" sz="1200" b="1" kern="100" dirty="0">
                        <a:solidFill>
                          <a:srgbClr val="00B0F0"/>
                        </a:solidFill>
                        <a:effectLst/>
                      </a:endParaRPr>
                    </a:p>
                  </a:txBody>
                  <a:tcPr marL="66572" marR="66572" marT="0" marB="0" anchor="ctr"/>
                </a:tc>
                <a:tc>
                  <a:txBody>
                    <a:bodyPr/>
                    <a:lstStyle/>
                    <a:p>
                      <a:pPr algn="just">
                        <a:spcAft>
                          <a:spcPts val="0"/>
                        </a:spcAft>
                      </a:pPr>
                      <a:r>
                        <a:rPr lang="ja-JP" sz="1200" kern="100" dirty="0">
                          <a:effectLst/>
                        </a:rPr>
                        <a:t>適切かつ迅速に対応</a:t>
                      </a:r>
                      <a:endParaRPr lang="ja-JP" sz="1200" kern="100" dirty="0">
                        <a:effectLst/>
                        <a:latin typeface="ＭＳ ゴシック"/>
                        <a:cs typeface="Times New Roman"/>
                      </a:endParaRPr>
                    </a:p>
                  </a:txBody>
                  <a:tcPr marL="45720" marR="45720"/>
                </a:tc>
                <a:tc>
                  <a:txBody>
                    <a:bodyPr/>
                    <a:lstStyle/>
                    <a:p>
                      <a:pPr algn="just">
                        <a:spcAft>
                          <a:spcPts val="0"/>
                        </a:spcAft>
                      </a:pPr>
                      <a:r>
                        <a:rPr lang="ja-JP" sz="1200" kern="100" dirty="0">
                          <a:effectLst/>
                        </a:rPr>
                        <a:t>（法律事項）</a:t>
                      </a:r>
                      <a:endParaRPr lang="ja-JP" sz="1200" kern="100" dirty="0">
                        <a:solidFill>
                          <a:srgbClr val="FF0000"/>
                        </a:solidFill>
                        <a:effectLst/>
                        <a:latin typeface="ＭＳ ゴシック"/>
                        <a:cs typeface="Times New Roman"/>
                      </a:endParaRPr>
                    </a:p>
                  </a:txBody>
                  <a:tcPr marL="45720" marR="45720"/>
                </a:tc>
              </a:tr>
            </a:tbl>
          </a:graphicData>
        </a:graphic>
      </p:graphicFrame>
      <p:sp>
        <p:nvSpPr>
          <p:cNvPr id="2" name="スライド番号プレースホルダー 1"/>
          <p:cNvSpPr>
            <a:spLocks noGrp="1"/>
          </p:cNvSpPr>
          <p:nvPr>
            <p:ph type="sldNum" sz="quarter" idx="12"/>
          </p:nvPr>
        </p:nvSpPr>
        <p:spPr>
          <a:xfrm>
            <a:off x="7020272" y="6520260"/>
            <a:ext cx="2133600" cy="365125"/>
          </a:xfrm>
        </p:spPr>
        <p:txBody>
          <a:bodyPr/>
          <a:lstStyle/>
          <a:p>
            <a:pPr>
              <a:defRPr/>
            </a:pPr>
            <a:fld id="{937896D8-17E6-424D-BB76-3907CF24D54D}" type="slidenum">
              <a:rPr lang="ja-JP" altLang="en-US" smtClean="0"/>
              <a:pPr>
                <a:defRPr/>
              </a:pPr>
              <a:t>3</a:t>
            </a:fld>
            <a:endParaRPr lang="ja-JP" altLang="en-US" dirty="0"/>
          </a:p>
        </p:txBody>
      </p:sp>
    </p:spTree>
    <p:extLst>
      <p:ext uri="{BB962C8B-B14F-4D97-AF65-F5344CB8AC3E}">
        <p14:creationId xmlns:p14="http://schemas.microsoft.com/office/powerpoint/2010/main" val="38360902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0" y="3933057"/>
            <a:ext cx="9144000" cy="2664296"/>
          </a:xfrm>
        </p:spPr>
        <p:txBody>
          <a:bodyPr>
            <a:normAutofit fontScale="70000" lnSpcReduction="20000"/>
          </a:bodyPr>
          <a:lstStyle/>
          <a:p>
            <a:pPr marL="0" indent="0">
              <a:buNone/>
            </a:pPr>
            <a:r>
              <a:rPr lang="ja-JP" altLang="en-US" sz="3800" b="1" dirty="0" smtClean="0">
                <a:solidFill>
                  <a:srgbClr val="FF0000"/>
                </a:solidFill>
                <a:latin typeface="ＭＳ Ｐゴシック" panose="020B0600070205080204" pitchFamily="50" charset="-128"/>
                <a:ea typeface="ＭＳ Ｐゴシック" panose="020B0600070205080204" pitchFamily="50" charset="-128"/>
              </a:rPr>
              <a:t>　</a:t>
            </a:r>
            <a:r>
              <a:rPr lang="ja-JP" altLang="en-US" b="1" dirty="0" smtClean="0">
                <a:solidFill>
                  <a:srgbClr val="FF0000"/>
                </a:solidFill>
                <a:latin typeface="ＭＳ Ｐゴシック" panose="020B0600070205080204" pitchFamily="50" charset="-128"/>
                <a:ea typeface="ＭＳ Ｐゴシック" panose="020B0600070205080204" pitchFamily="50" charset="-128"/>
              </a:rPr>
              <a:t>平成</a:t>
            </a:r>
            <a:r>
              <a:rPr lang="ja-JP" altLang="en-US" b="1" dirty="0">
                <a:solidFill>
                  <a:srgbClr val="FF0000"/>
                </a:solidFill>
                <a:latin typeface="ＭＳ Ｐゴシック" panose="020B0600070205080204" pitchFamily="50" charset="-128"/>
                <a:ea typeface="ＭＳ Ｐゴシック" panose="020B0600070205080204" pitchFamily="50" charset="-128"/>
              </a:rPr>
              <a:t>２９年１２月２７日</a:t>
            </a:r>
            <a:r>
              <a:rPr lang="ja-JP" altLang="en-US" b="1" dirty="0" smtClean="0">
                <a:solidFill>
                  <a:srgbClr val="FF0000"/>
                </a:solidFill>
                <a:latin typeface="ＭＳ Ｐゴシック" panose="020B0600070205080204" pitchFamily="50" charset="-128"/>
                <a:ea typeface="ＭＳ Ｐゴシック" panose="020B0600070205080204" pitchFamily="50" charset="-128"/>
              </a:rPr>
              <a:t>改訂</a:t>
            </a:r>
            <a:endParaRPr lang="ja-JP" altLang="en-US" b="1" dirty="0">
              <a:latin typeface="ＭＳ Ｐゴシック" panose="020B0600070205080204" pitchFamily="50" charset="-128"/>
              <a:ea typeface="ＭＳ Ｐゴシック" panose="020B0600070205080204" pitchFamily="50" charset="-128"/>
            </a:endParaRPr>
          </a:p>
          <a:p>
            <a:pPr marL="0" indent="0">
              <a:buNone/>
            </a:pPr>
            <a:r>
              <a:rPr lang="ja-JP" altLang="en-US" b="1" dirty="0" smtClean="0">
                <a:latin typeface="ＭＳ Ｐゴシック" panose="020B0600070205080204" pitchFamily="50" charset="-128"/>
                <a:ea typeface="ＭＳ Ｐゴシック" panose="020B0600070205080204" pitchFamily="50" charset="-128"/>
              </a:rPr>
              <a:t>　　①　</a:t>
            </a:r>
            <a:r>
              <a:rPr lang="ja-JP" altLang="en-US" b="1" dirty="0" smtClean="0">
                <a:solidFill>
                  <a:srgbClr val="0033CC"/>
                </a:solidFill>
                <a:latin typeface="ＭＳ Ｐゴシック" panose="020B0600070205080204" pitchFamily="50" charset="-128"/>
                <a:ea typeface="ＭＳ Ｐゴシック" panose="020B0600070205080204" pitchFamily="50" charset="-128"/>
              </a:rPr>
              <a:t>「</a:t>
            </a:r>
            <a:r>
              <a:rPr lang="ja-JP" altLang="en-US" b="1" dirty="0">
                <a:solidFill>
                  <a:srgbClr val="0033CC"/>
                </a:solidFill>
                <a:latin typeface="ＭＳ Ｐゴシック" panose="020B0600070205080204" pitchFamily="50" charset="-128"/>
                <a:ea typeface="ＭＳ Ｐゴシック" panose="020B0600070205080204" pitchFamily="50" charset="-128"/>
              </a:rPr>
              <a:t>液石法省令等の一部改正</a:t>
            </a:r>
            <a:r>
              <a:rPr lang="ja-JP" altLang="en-US" b="1" dirty="0" smtClean="0">
                <a:solidFill>
                  <a:srgbClr val="0033CC"/>
                </a:solidFill>
                <a:latin typeface="ＭＳ Ｐゴシック" panose="020B0600070205080204" pitchFamily="50" charset="-128"/>
                <a:ea typeface="ＭＳ Ｐゴシック" panose="020B0600070205080204" pitchFamily="50" charset="-128"/>
              </a:rPr>
              <a:t>、取引</a:t>
            </a:r>
            <a:r>
              <a:rPr lang="ja-JP" altLang="en-US" b="1" dirty="0">
                <a:solidFill>
                  <a:srgbClr val="0033CC"/>
                </a:solidFill>
                <a:latin typeface="ＭＳ Ｐゴシック" panose="020B0600070205080204" pitchFamily="50" charset="-128"/>
                <a:ea typeface="ＭＳ Ｐゴシック" panose="020B0600070205080204" pitchFamily="50" charset="-128"/>
              </a:rPr>
              <a:t>適正化ガイドラインに</a:t>
            </a:r>
            <a:r>
              <a:rPr lang="ja-JP" altLang="en-US" b="1" dirty="0" smtClean="0">
                <a:solidFill>
                  <a:srgbClr val="0033CC"/>
                </a:solidFill>
                <a:latin typeface="ＭＳ Ｐゴシック" panose="020B0600070205080204" pitchFamily="50" charset="-128"/>
                <a:ea typeface="ＭＳ Ｐゴシック" panose="020B0600070205080204" pitchFamily="50" charset="-128"/>
              </a:rPr>
              <a:t>係るＱ</a:t>
            </a:r>
            <a:r>
              <a:rPr lang="ja-JP" altLang="en-US" b="1" dirty="0">
                <a:solidFill>
                  <a:srgbClr val="0033CC"/>
                </a:solidFill>
                <a:latin typeface="ＭＳ Ｐゴシック" panose="020B0600070205080204" pitchFamily="50" charset="-128"/>
                <a:ea typeface="ＭＳ Ｐゴシック" panose="020B0600070205080204" pitchFamily="50" charset="-128"/>
              </a:rPr>
              <a:t>＆Ａ</a:t>
            </a:r>
            <a:r>
              <a:rPr lang="ja-JP" altLang="en-US" b="1" dirty="0" smtClean="0">
                <a:solidFill>
                  <a:srgbClr val="0033CC"/>
                </a:solidFill>
                <a:latin typeface="ＭＳ Ｐゴシック" panose="020B0600070205080204" pitchFamily="50" charset="-128"/>
                <a:ea typeface="ＭＳ Ｐゴシック" panose="020B0600070205080204" pitchFamily="50" charset="-128"/>
              </a:rPr>
              <a:t>」</a:t>
            </a:r>
          </a:p>
          <a:p>
            <a:pPr marL="0" indent="0">
              <a:buNone/>
            </a:pPr>
            <a:r>
              <a:rPr lang="ja-JP" altLang="en-US" b="1" dirty="0">
                <a:solidFill>
                  <a:srgbClr val="0033CC"/>
                </a:solidFill>
                <a:latin typeface="ＭＳ Ｐゴシック" panose="020B0600070205080204" pitchFamily="50" charset="-128"/>
                <a:ea typeface="ＭＳ Ｐゴシック" panose="020B0600070205080204" pitchFamily="50" charset="-128"/>
              </a:rPr>
              <a:t>　</a:t>
            </a:r>
            <a:r>
              <a:rPr lang="ja-JP" altLang="en-US" b="1" dirty="0" smtClean="0">
                <a:solidFill>
                  <a:srgbClr val="0033CC"/>
                </a:solidFill>
                <a:latin typeface="ＭＳ Ｐゴシック" panose="020B0600070205080204" pitchFamily="50" charset="-128"/>
                <a:ea typeface="ＭＳ Ｐゴシック" panose="020B0600070205080204" pitchFamily="50" charset="-128"/>
              </a:rPr>
              <a:t>　　　の</a:t>
            </a:r>
            <a:r>
              <a:rPr lang="ja-JP" altLang="en-US" b="1" dirty="0">
                <a:solidFill>
                  <a:srgbClr val="0033CC"/>
                </a:solidFill>
                <a:latin typeface="ＭＳ Ｐゴシック" panose="020B0600070205080204" pitchFamily="50" charset="-128"/>
                <a:ea typeface="ＭＳ Ｐゴシック" panose="020B0600070205080204" pitchFamily="50" charset="-128"/>
              </a:rPr>
              <a:t>改訂</a:t>
            </a:r>
            <a:endParaRPr lang="en-US" altLang="ja-JP" b="1" dirty="0">
              <a:solidFill>
                <a:srgbClr val="0033CC"/>
              </a:solidFill>
              <a:latin typeface="ＭＳ Ｐゴシック" panose="020B0600070205080204" pitchFamily="50" charset="-128"/>
              <a:ea typeface="ＭＳ Ｐゴシック" panose="020B0600070205080204" pitchFamily="50" charset="-128"/>
            </a:endParaRPr>
          </a:p>
          <a:p>
            <a:pPr marL="0" indent="0">
              <a:buNone/>
            </a:pPr>
            <a:endParaRPr lang="ja-JP" altLang="en-US" sz="2600" b="1" dirty="0" smtClean="0">
              <a:latin typeface="ＭＳ Ｐゴシック" panose="020B0600070205080204" pitchFamily="50" charset="-128"/>
              <a:ea typeface="ＭＳ Ｐゴシック" panose="020B0600070205080204" pitchFamily="50" charset="-128"/>
            </a:endParaRPr>
          </a:p>
          <a:p>
            <a:pPr marL="0" indent="0">
              <a:buNone/>
            </a:pPr>
            <a:r>
              <a:rPr lang="ja-JP" altLang="en-US" sz="3800" b="1" dirty="0" smtClean="0">
                <a:solidFill>
                  <a:srgbClr val="FF0000"/>
                </a:solidFill>
                <a:latin typeface="ＭＳ Ｐゴシック" panose="020B0600070205080204" pitchFamily="50" charset="-128"/>
                <a:ea typeface="ＭＳ Ｐゴシック" panose="020B0600070205080204" pitchFamily="50" charset="-128"/>
              </a:rPr>
              <a:t>　</a:t>
            </a:r>
            <a:r>
              <a:rPr lang="ja-JP" altLang="en-US" b="1" dirty="0" smtClean="0">
                <a:solidFill>
                  <a:srgbClr val="FF0000"/>
                </a:solidFill>
                <a:latin typeface="ＭＳ Ｐゴシック" panose="020B0600070205080204" pitchFamily="50" charset="-128"/>
                <a:ea typeface="ＭＳ Ｐゴシック" panose="020B0600070205080204" pitchFamily="50" charset="-128"/>
              </a:rPr>
              <a:t>平成</a:t>
            </a:r>
            <a:r>
              <a:rPr lang="ja-JP" altLang="en-US" b="1" dirty="0">
                <a:solidFill>
                  <a:srgbClr val="FF0000"/>
                </a:solidFill>
                <a:latin typeface="ＭＳ Ｐゴシック" panose="020B0600070205080204" pitchFamily="50" charset="-128"/>
                <a:ea typeface="ＭＳ Ｐゴシック" panose="020B0600070205080204" pitchFamily="50" charset="-128"/>
              </a:rPr>
              <a:t>３０年２月２２日改訂</a:t>
            </a:r>
            <a:endParaRPr lang="en-US" altLang="ja-JP" b="1" dirty="0" smtClean="0">
              <a:latin typeface="ＭＳ Ｐゴシック" panose="020B0600070205080204" pitchFamily="50" charset="-128"/>
              <a:ea typeface="ＭＳ Ｐゴシック" panose="020B0600070205080204" pitchFamily="50" charset="-128"/>
            </a:endParaRPr>
          </a:p>
          <a:p>
            <a:pPr marL="0" indent="0">
              <a:buNone/>
            </a:pPr>
            <a:r>
              <a:rPr lang="ja-JP" altLang="en-US" b="1" dirty="0" smtClean="0">
                <a:latin typeface="ＭＳ Ｐゴシック" panose="020B0600070205080204" pitchFamily="50" charset="-128"/>
                <a:ea typeface="ＭＳ Ｐゴシック" panose="020B0600070205080204" pitchFamily="50" charset="-128"/>
              </a:rPr>
              <a:t>　　②　</a:t>
            </a:r>
            <a:r>
              <a:rPr lang="ja-JP" altLang="en-US" b="1" dirty="0" smtClean="0">
                <a:solidFill>
                  <a:srgbClr val="0033CC"/>
                </a:solidFill>
                <a:latin typeface="ＭＳ Ｐゴシック" panose="020B0600070205080204" pitchFamily="50" charset="-128"/>
                <a:ea typeface="ＭＳ Ｐゴシック" panose="020B0600070205080204" pitchFamily="50" charset="-128"/>
              </a:rPr>
              <a:t>「</a:t>
            </a:r>
            <a:r>
              <a:rPr lang="ja-JP" altLang="en-US" b="1" dirty="0">
                <a:solidFill>
                  <a:srgbClr val="0033CC"/>
                </a:solidFill>
                <a:latin typeface="ＭＳ Ｐゴシック" panose="020B0600070205080204" pitchFamily="50" charset="-128"/>
                <a:ea typeface="ＭＳ Ｐゴシック" panose="020B0600070205080204" pitchFamily="50" charset="-128"/>
              </a:rPr>
              <a:t>液化石油ガスの小売営業に</a:t>
            </a:r>
            <a:r>
              <a:rPr lang="ja-JP" altLang="en-US" b="1" dirty="0" smtClean="0">
                <a:solidFill>
                  <a:srgbClr val="0033CC"/>
                </a:solidFill>
                <a:latin typeface="ＭＳ Ｐゴシック" panose="020B0600070205080204" pitchFamily="50" charset="-128"/>
                <a:ea typeface="ＭＳ Ｐゴシック" panose="020B0600070205080204" pitchFamily="50" charset="-128"/>
              </a:rPr>
              <a:t>おける取引</a:t>
            </a:r>
            <a:r>
              <a:rPr lang="ja-JP" altLang="en-US" b="1" dirty="0">
                <a:solidFill>
                  <a:srgbClr val="0033CC"/>
                </a:solidFill>
                <a:latin typeface="ＭＳ Ｐゴシック" panose="020B0600070205080204" pitchFamily="50" charset="-128"/>
                <a:ea typeface="ＭＳ Ｐゴシック" panose="020B0600070205080204" pitchFamily="50" charset="-128"/>
              </a:rPr>
              <a:t>適正化指針</a:t>
            </a:r>
            <a:r>
              <a:rPr lang="ja-JP" altLang="en-US" b="1" dirty="0" smtClean="0">
                <a:solidFill>
                  <a:srgbClr val="0033CC"/>
                </a:solidFill>
                <a:latin typeface="ＭＳ Ｐゴシック" panose="020B0600070205080204" pitchFamily="50" charset="-128"/>
                <a:ea typeface="ＭＳ Ｐゴシック" panose="020B0600070205080204" pitchFamily="50" charset="-128"/>
              </a:rPr>
              <a:t>」</a:t>
            </a:r>
          </a:p>
          <a:p>
            <a:pPr marL="0" indent="0">
              <a:buNone/>
            </a:pPr>
            <a:r>
              <a:rPr lang="ja-JP" altLang="en-US" b="1" dirty="0" smtClean="0">
                <a:solidFill>
                  <a:srgbClr val="0033CC"/>
                </a:solidFill>
                <a:latin typeface="ＭＳ Ｐゴシック" panose="020B0600070205080204" pitchFamily="50" charset="-128"/>
                <a:ea typeface="ＭＳ Ｐゴシック" panose="020B0600070205080204" pitchFamily="50" charset="-128"/>
              </a:rPr>
              <a:t> 　　　 （</a:t>
            </a:r>
            <a:r>
              <a:rPr lang="ja-JP" altLang="en-US" b="1" dirty="0">
                <a:solidFill>
                  <a:srgbClr val="0033CC"/>
                </a:solidFill>
                <a:latin typeface="ＭＳ Ｐゴシック" panose="020B0600070205080204" pitchFamily="50" charset="-128"/>
                <a:ea typeface="ＭＳ Ｐゴシック" panose="020B0600070205080204" pitchFamily="50" charset="-128"/>
              </a:rPr>
              <a:t>ＬＰガス小売営業ガイドライン）</a:t>
            </a:r>
            <a:r>
              <a:rPr lang="ja-JP" altLang="en-US" b="1" dirty="0" smtClean="0">
                <a:solidFill>
                  <a:srgbClr val="0033CC"/>
                </a:solidFill>
                <a:latin typeface="ＭＳ Ｐゴシック" panose="020B0600070205080204" pitchFamily="50" charset="-128"/>
                <a:ea typeface="ＭＳ Ｐゴシック" panose="020B0600070205080204" pitchFamily="50" charset="-128"/>
              </a:rPr>
              <a:t>の改訂</a:t>
            </a:r>
            <a:endParaRPr lang="en-US" altLang="ja-JP" b="1" dirty="0">
              <a:solidFill>
                <a:srgbClr val="0033CC"/>
              </a:solidFill>
              <a:latin typeface="+mj-ea"/>
              <a:ea typeface="+mj-ea"/>
            </a:endParaRPr>
          </a:p>
        </p:txBody>
      </p:sp>
      <p:sp>
        <p:nvSpPr>
          <p:cNvPr id="4" name="スライド番号プレースホルダー 3"/>
          <p:cNvSpPr>
            <a:spLocks noGrp="1"/>
          </p:cNvSpPr>
          <p:nvPr>
            <p:ph type="sldNum" sz="quarter" idx="12"/>
          </p:nvPr>
        </p:nvSpPr>
        <p:spPr>
          <a:xfrm>
            <a:off x="6974904" y="6448252"/>
            <a:ext cx="2133600" cy="365125"/>
          </a:xfrm>
        </p:spPr>
        <p:txBody>
          <a:bodyPr/>
          <a:lstStyle/>
          <a:p>
            <a:pPr>
              <a:defRPr/>
            </a:pPr>
            <a:fld id="{937896D8-17E6-424D-BB76-3907CF24D54D}" type="slidenum">
              <a:rPr lang="ja-JP" altLang="en-US" smtClean="0"/>
              <a:pPr>
                <a:defRPr/>
              </a:pPr>
              <a:t>4</a:t>
            </a:fld>
            <a:endParaRPr lang="ja-JP" altLang="en-US" dirty="0"/>
          </a:p>
        </p:txBody>
      </p:sp>
      <p:sp>
        <p:nvSpPr>
          <p:cNvPr id="5" name="タイトル 1"/>
          <p:cNvSpPr>
            <a:spLocks noGrp="1"/>
          </p:cNvSpPr>
          <p:nvPr>
            <p:ph type="title"/>
          </p:nvPr>
        </p:nvSpPr>
        <p:spPr>
          <a:xfrm>
            <a:off x="323528" y="188640"/>
            <a:ext cx="8568952" cy="1152128"/>
          </a:xfrm>
          <a:ln/>
        </p:spPr>
        <p:style>
          <a:lnRef idx="0">
            <a:schemeClr val="accent3"/>
          </a:lnRef>
          <a:fillRef idx="3">
            <a:schemeClr val="accent3"/>
          </a:fillRef>
          <a:effectRef idx="3">
            <a:schemeClr val="accent3"/>
          </a:effectRef>
          <a:fontRef idx="minor">
            <a:schemeClr val="lt1"/>
          </a:fontRef>
        </p:style>
        <p:txBody>
          <a:bodyPr>
            <a:noAutofit/>
          </a:bodyPr>
          <a:lstStyle/>
          <a:p>
            <a:r>
              <a:rPr lang="ja-JP" altLang="en-US" sz="3200" dirty="0" smtClean="0">
                <a:solidFill>
                  <a:schemeClr val="bg1"/>
                </a:solidFill>
                <a:latin typeface="ＭＳ Ｐゴシック" panose="020B0600070205080204" pitchFamily="50" charset="-128"/>
                <a:ea typeface="ＭＳ Ｐゴシック" panose="020B0600070205080204" pitchFamily="50" charset="-128"/>
              </a:rPr>
              <a:t>液石法省令等の</a:t>
            </a:r>
            <a:r>
              <a:rPr lang="ja-JP" altLang="en-US" sz="3200" dirty="0">
                <a:solidFill>
                  <a:schemeClr val="bg1"/>
                </a:solidFill>
                <a:latin typeface="ＭＳ Ｐゴシック" panose="020B0600070205080204" pitchFamily="50" charset="-128"/>
                <a:ea typeface="ＭＳ Ｐゴシック" panose="020B0600070205080204" pitchFamily="50" charset="-128"/>
              </a:rPr>
              <a:t>一部</a:t>
            </a:r>
            <a:r>
              <a:rPr lang="ja-JP" altLang="en-US" sz="3200" dirty="0" smtClean="0">
                <a:solidFill>
                  <a:schemeClr val="bg1"/>
                </a:solidFill>
                <a:latin typeface="ＭＳ Ｐゴシック" panose="020B0600070205080204" pitchFamily="50" charset="-128"/>
                <a:ea typeface="ＭＳ Ｐゴシック" panose="020B0600070205080204" pitchFamily="50" charset="-128"/>
              </a:rPr>
              <a:t>改正、ＬＰ</a:t>
            </a:r>
            <a:r>
              <a:rPr lang="ja-JP" altLang="en-US" sz="3200" dirty="0">
                <a:solidFill>
                  <a:schemeClr val="bg1"/>
                </a:solidFill>
                <a:latin typeface="ＭＳ Ｐゴシック" panose="020B0600070205080204" pitchFamily="50" charset="-128"/>
                <a:ea typeface="ＭＳ Ｐゴシック" panose="020B0600070205080204" pitchFamily="50" charset="-128"/>
              </a:rPr>
              <a:t>ガス小売</a:t>
            </a:r>
            <a:r>
              <a:rPr lang="ja-JP" altLang="en-US" sz="3200" dirty="0" smtClean="0">
                <a:solidFill>
                  <a:schemeClr val="bg1"/>
                </a:solidFill>
                <a:latin typeface="ＭＳ Ｐゴシック" panose="020B0600070205080204" pitchFamily="50" charset="-128"/>
                <a:ea typeface="ＭＳ Ｐゴシック" panose="020B0600070205080204" pitchFamily="50" charset="-128"/>
              </a:rPr>
              <a:t>営業</a:t>
            </a:r>
            <a:br>
              <a:rPr lang="ja-JP" altLang="en-US" sz="3200" dirty="0" smtClean="0">
                <a:solidFill>
                  <a:schemeClr val="bg1"/>
                </a:solidFill>
                <a:latin typeface="ＭＳ Ｐゴシック" panose="020B0600070205080204" pitchFamily="50" charset="-128"/>
                <a:ea typeface="ＭＳ Ｐゴシック" panose="020B0600070205080204" pitchFamily="50" charset="-128"/>
              </a:rPr>
            </a:br>
            <a:r>
              <a:rPr lang="ja-JP" altLang="en-US" sz="3200" dirty="0" smtClean="0">
                <a:solidFill>
                  <a:schemeClr val="bg1"/>
                </a:solidFill>
                <a:latin typeface="ＭＳ Ｐゴシック" panose="020B0600070205080204" pitchFamily="50" charset="-128"/>
                <a:ea typeface="ＭＳ Ｐゴシック" panose="020B0600070205080204" pitchFamily="50" charset="-128"/>
              </a:rPr>
              <a:t>ガイドライン</a:t>
            </a:r>
            <a:r>
              <a:rPr lang="en-US" altLang="ja-JP" sz="3200" dirty="0" smtClean="0">
                <a:solidFill>
                  <a:schemeClr val="bg1"/>
                </a:solidFill>
                <a:latin typeface="ＭＳ Ｐゴシック" panose="020B0600070205080204" pitchFamily="50" charset="-128"/>
                <a:ea typeface="ＭＳ Ｐゴシック" panose="020B0600070205080204" pitchFamily="50" charset="-128"/>
              </a:rPr>
              <a:t>Q&amp;A</a:t>
            </a:r>
            <a:r>
              <a:rPr lang="ja-JP" altLang="en-US" sz="3200" dirty="0" smtClean="0">
                <a:solidFill>
                  <a:schemeClr val="bg1"/>
                </a:solidFill>
                <a:latin typeface="ＭＳ Ｐゴシック" panose="020B0600070205080204" pitchFamily="50" charset="-128"/>
                <a:ea typeface="ＭＳ Ｐゴシック" panose="020B0600070205080204" pitchFamily="50" charset="-128"/>
              </a:rPr>
              <a:t>の改訂及び同ガイドランの改訂</a:t>
            </a:r>
            <a:endParaRPr lang="ja-JP" altLang="en-US" sz="3200" dirty="0">
              <a:solidFill>
                <a:schemeClr val="bg1"/>
              </a:solidFill>
              <a:latin typeface="ＭＳ Ｐゴシック" panose="020B0600070205080204" pitchFamily="50" charset="-128"/>
              <a:ea typeface="ＭＳ Ｐゴシック" panose="020B0600070205080204" pitchFamily="50" charset="-128"/>
            </a:endParaRPr>
          </a:p>
        </p:txBody>
      </p:sp>
      <p:sp>
        <p:nvSpPr>
          <p:cNvPr id="6" name="テキスト ボックス 5"/>
          <p:cNvSpPr txBox="1"/>
          <p:nvPr/>
        </p:nvSpPr>
        <p:spPr>
          <a:xfrm>
            <a:off x="323528" y="1628800"/>
            <a:ext cx="8568952" cy="2015936"/>
          </a:xfrm>
          <a:prstGeom prst="rect">
            <a:avLst/>
          </a:prstGeom>
          <a:noFill/>
        </p:spPr>
        <p:txBody>
          <a:bodyPr wrap="square" rtlCol="0">
            <a:spAutoFit/>
          </a:bodyPr>
          <a:lstStyle/>
          <a:p>
            <a:pPr marL="285750" indent="-285750" algn="just">
              <a:spcBef>
                <a:spcPts val="600"/>
              </a:spcBef>
              <a:buFont typeface="Arial" panose="020B0604020202020204" pitchFamily="34" charset="0"/>
              <a:buChar char="•"/>
            </a:pPr>
            <a:r>
              <a:rPr lang="ja-JP" altLang="en-US" sz="2000" dirty="0"/>
              <a:t>昨年４月に策定された標記省令等の一部改正、ＬＰガス小売営業ガイドラインＱ＆Ａについては、今般新たに考え方を整理すべき質問等を踏まえ、昨年１２月２７日付けでＱ＆Ａの改訂が行われました。</a:t>
            </a:r>
          </a:p>
          <a:p>
            <a:pPr marL="285750" indent="-285750" algn="just">
              <a:spcBef>
                <a:spcPts val="600"/>
              </a:spcBef>
              <a:buFont typeface="Arial" panose="020B0604020202020204" pitchFamily="34" charset="0"/>
              <a:buChar char="•"/>
            </a:pPr>
            <a:r>
              <a:rPr lang="ja-JP" altLang="en-US" sz="2000" dirty="0"/>
              <a:t>また、昨年２月に制定された標記ガイドラインについては、本年２月が施行から１年を迎えたことから、より一層のＬＰガスがお客様から選ばれるエネルギーとなるための趣旨により、改訂が行われました。</a:t>
            </a:r>
            <a:endParaRPr lang="en-US" altLang="ja-JP" sz="2000" dirty="0"/>
          </a:p>
        </p:txBody>
      </p:sp>
    </p:spTree>
    <p:extLst>
      <p:ext uri="{BB962C8B-B14F-4D97-AF65-F5344CB8AC3E}">
        <p14:creationId xmlns:p14="http://schemas.microsoft.com/office/powerpoint/2010/main" val="31062598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79512" y="1772816"/>
            <a:ext cx="8712968" cy="4536504"/>
          </a:xfrm>
        </p:spPr>
        <p:txBody>
          <a:bodyPr/>
          <a:lstStyle/>
          <a:p>
            <a:pPr marL="0" indent="0">
              <a:buNone/>
            </a:pPr>
            <a:r>
              <a:rPr kumimoji="1" lang="ja-JP" altLang="en-US" sz="2400" dirty="0" smtClean="0">
                <a:latin typeface="+mn-ea"/>
              </a:rPr>
              <a:t>・料金請求時の算定根拠の通知を行う際の記載例の追加</a:t>
            </a:r>
            <a:endParaRPr kumimoji="1" lang="en-US" altLang="ja-JP" sz="2400" dirty="0" smtClean="0">
              <a:latin typeface="+mn-ea"/>
            </a:endParaRPr>
          </a:p>
          <a:p>
            <a:pPr marL="0" indent="0" algn="dist">
              <a:buNone/>
            </a:pPr>
            <a:r>
              <a:rPr lang="ja-JP" altLang="en-US" sz="2400" dirty="0" smtClean="0">
                <a:latin typeface="+mn-ea"/>
              </a:rPr>
              <a:t>・</a:t>
            </a:r>
            <a:r>
              <a:rPr lang="ja-JP" altLang="en-US" sz="2400" dirty="0" smtClean="0">
                <a:solidFill>
                  <a:srgbClr val="FF0000"/>
                </a:solidFill>
                <a:latin typeface="+mn-ea"/>
              </a:rPr>
              <a:t>賃貸型集合住宅と戸建住宅とで</a:t>
            </a:r>
            <a:r>
              <a:rPr lang="ja-JP" altLang="en-US" sz="2400" dirty="0" smtClean="0">
                <a:latin typeface="+mn-ea"/>
              </a:rPr>
              <a:t>基本料金・従量料金の</a:t>
            </a:r>
            <a:r>
              <a:rPr lang="ja-JP" altLang="en-US" sz="2400" dirty="0" smtClean="0">
                <a:solidFill>
                  <a:srgbClr val="FF0000"/>
                </a:solidFill>
                <a:latin typeface="+mn-ea"/>
              </a:rPr>
              <a:t>価格が異</a:t>
            </a:r>
            <a:endParaRPr lang="en-US" altLang="ja-JP" sz="2400" dirty="0" smtClean="0">
              <a:solidFill>
                <a:srgbClr val="FF0000"/>
              </a:solidFill>
              <a:latin typeface="+mn-ea"/>
            </a:endParaRPr>
          </a:p>
          <a:p>
            <a:pPr marL="0" indent="0" algn="dist">
              <a:buNone/>
            </a:pPr>
            <a:r>
              <a:rPr lang="ja-JP" altLang="en-US" sz="2400" dirty="0">
                <a:solidFill>
                  <a:srgbClr val="FF0000"/>
                </a:solidFill>
                <a:latin typeface="+mn-ea"/>
              </a:rPr>
              <a:t>　</a:t>
            </a:r>
            <a:r>
              <a:rPr lang="ja-JP" altLang="en-US" sz="2400" dirty="0" smtClean="0">
                <a:solidFill>
                  <a:srgbClr val="FF0000"/>
                </a:solidFill>
                <a:latin typeface="+mn-ea"/>
              </a:rPr>
              <a:t>なる場合</a:t>
            </a:r>
            <a:r>
              <a:rPr lang="ja-JP" altLang="en-US" sz="2400" dirty="0" smtClean="0">
                <a:latin typeface="+mn-ea"/>
              </a:rPr>
              <a:t>は、消費者等からの</a:t>
            </a:r>
            <a:r>
              <a:rPr lang="ja-JP" altLang="en-US" sz="2400" dirty="0" smtClean="0">
                <a:solidFill>
                  <a:srgbClr val="FF0000"/>
                </a:solidFill>
                <a:latin typeface="+mn-ea"/>
              </a:rPr>
              <a:t>照会に対し、適切に回答する必要</a:t>
            </a:r>
            <a:endParaRPr lang="en-US" altLang="ja-JP" sz="2400" dirty="0" smtClean="0">
              <a:solidFill>
                <a:srgbClr val="FF0000"/>
              </a:solidFill>
              <a:latin typeface="+mn-ea"/>
            </a:endParaRPr>
          </a:p>
          <a:p>
            <a:pPr marL="0" indent="0">
              <a:buNone/>
            </a:pPr>
            <a:r>
              <a:rPr lang="ja-JP" altLang="en-US" sz="2400" dirty="0">
                <a:solidFill>
                  <a:srgbClr val="FF0000"/>
                </a:solidFill>
                <a:latin typeface="+mn-ea"/>
              </a:rPr>
              <a:t>　</a:t>
            </a:r>
            <a:r>
              <a:rPr lang="ja-JP" altLang="en-US" sz="2400" dirty="0" smtClean="0">
                <a:latin typeface="+mn-ea"/>
              </a:rPr>
              <a:t>がある。</a:t>
            </a:r>
            <a:endParaRPr kumimoji="1" lang="en-US" altLang="ja-JP" sz="2400" dirty="0" smtClean="0">
              <a:latin typeface="+mn-ea"/>
            </a:endParaRPr>
          </a:p>
          <a:p>
            <a:pPr marL="0" indent="0" algn="dist">
              <a:buNone/>
            </a:pPr>
            <a:r>
              <a:rPr kumimoji="1" lang="ja-JP" altLang="en-US" sz="2400" dirty="0" smtClean="0">
                <a:latin typeface="+mn-ea"/>
              </a:rPr>
              <a:t>・</a:t>
            </a:r>
            <a:r>
              <a:rPr lang="ja-JP" altLang="en-US" sz="2400" dirty="0" smtClean="0">
                <a:latin typeface="+mn-ea"/>
              </a:rPr>
              <a:t>販売</a:t>
            </a:r>
            <a:r>
              <a:rPr lang="ja-JP" altLang="en-US" sz="2400" dirty="0">
                <a:latin typeface="+mn-ea"/>
              </a:rPr>
              <a:t>契約</a:t>
            </a:r>
            <a:r>
              <a:rPr lang="ja-JP" altLang="en-US" sz="2400" dirty="0" smtClean="0">
                <a:latin typeface="+mn-ea"/>
              </a:rPr>
              <a:t>の</a:t>
            </a:r>
            <a:r>
              <a:rPr lang="ja-JP" altLang="en-US" sz="2400" dirty="0" smtClean="0">
                <a:solidFill>
                  <a:srgbClr val="FF0000"/>
                </a:solidFill>
                <a:latin typeface="+mn-ea"/>
              </a:rPr>
              <a:t>解約猶予期間等を定めた契約条項</a:t>
            </a:r>
            <a:r>
              <a:rPr lang="ja-JP" altLang="en-US" sz="2400" dirty="0" smtClean="0">
                <a:latin typeface="+mn-ea"/>
              </a:rPr>
              <a:t>がある場合であっ</a:t>
            </a:r>
            <a:endParaRPr lang="en-US" altLang="ja-JP" sz="2400" dirty="0" smtClean="0">
              <a:latin typeface="+mn-ea"/>
            </a:endParaRPr>
          </a:p>
          <a:p>
            <a:pPr marL="0" indent="0" algn="dist">
              <a:buNone/>
            </a:pPr>
            <a:r>
              <a:rPr lang="ja-JP" altLang="en-US" sz="2400" dirty="0">
                <a:latin typeface="+mn-ea"/>
              </a:rPr>
              <a:t>　</a:t>
            </a:r>
            <a:r>
              <a:rPr lang="ja-JP" altLang="en-US" sz="2400" dirty="0" smtClean="0">
                <a:latin typeface="+mn-ea"/>
              </a:rPr>
              <a:t>ても、液石法省令第</a:t>
            </a:r>
            <a:r>
              <a:rPr lang="en-US" altLang="ja-JP" sz="2400" dirty="0" smtClean="0">
                <a:latin typeface="+mn-ea"/>
              </a:rPr>
              <a:t>16</a:t>
            </a:r>
            <a:r>
              <a:rPr lang="ja-JP" altLang="en-US" sz="2400" dirty="0" smtClean="0">
                <a:latin typeface="+mn-ea"/>
              </a:rPr>
              <a:t>条第</a:t>
            </a:r>
            <a:r>
              <a:rPr lang="en-US" altLang="ja-JP" sz="2400" dirty="0" smtClean="0">
                <a:latin typeface="+mn-ea"/>
              </a:rPr>
              <a:t>16</a:t>
            </a:r>
            <a:r>
              <a:rPr lang="ja-JP" altLang="en-US" sz="2400" dirty="0" smtClean="0">
                <a:latin typeface="+mn-ea"/>
              </a:rPr>
              <a:t>号に定める、</a:t>
            </a:r>
            <a:r>
              <a:rPr lang="ja-JP" altLang="en-US" sz="2400" dirty="0" smtClean="0">
                <a:solidFill>
                  <a:srgbClr val="FF0000"/>
                </a:solidFill>
                <a:latin typeface="+mn-ea"/>
              </a:rPr>
              <a:t>「正当な事由」には該</a:t>
            </a:r>
            <a:endParaRPr lang="en-US" altLang="ja-JP" sz="2400" dirty="0" smtClean="0">
              <a:solidFill>
                <a:srgbClr val="FF0000"/>
              </a:solidFill>
              <a:latin typeface="+mn-ea"/>
            </a:endParaRPr>
          </a:p>
          <a:p>
            <a:pPr marL="0" indent="0">
              <a:buNone/>
            </a:pPr>
            <a:r>
              <a:rPr lang="ja-JP" altLang="en-US" sz="2400" dirty="0">
                <a:solidFill>
                  <a:srgbClr val="FF0000"/>
                </a:solidFill>
                <a:latin typeface="+mn-ea"/>
              </a:rPr>
              <a:t>　</a:t>
            </a:r>
            <a:r>
              <a:rPr lang="ja-JP" altLang="en-US" sz="2400" dirty="0" err="1" smtClean="0">
                <a:solidFill>
                  <a:srgbClr val="FF0000"/>
                </a:solidFill>
                <a:latin typeface="+mn-ea"/>
              </a:rPr>
              <a:t>当しない</a:t>
            </a:r>
            <a:r>
              <a:rPr lang="ja-JP" altLang="en-US" sz="2400" dirty="0" smtClean="0">
                <a:latin typeface="+mn-ea"/>
              </a:rPr>
              <a:t>。</a:t>
            </a:r>
            <a:endParaRPr kumimoji="1" lang="en-US" altLang="ja-JP" sz="2400" dirty="0" smtClean="0">
              <a:latin typeface="+mn-ea"/>
            </a:endParaRPr>
          </a:p>
          <a:p>
            <a:pPr marL="0" indent="0">
              <a:buNone/>
            </a:pPr>
            <a:r>
              <a:rPr lang="ja-JP" altLang="en-US" sz="2400" dirty="0" smtClean="0">
                <a:latin typeface="+mn-ea"/>
              </a:rPr>
              <a:t>・一般消費者等から寄せられた苦情及び問い合わせの記録簿に</a:t>
            </a:r>
            <a:r>
              <a:rPr lang="ja-JP" altLang="en-US" sz="2400" dirty="0" err="1" smtClean="0">
                <a:latin typeface="+mn-ea"/>
              </a:rPr>
              <a:t>つ</a:t>
            </a:r>
            <a:endParaRPr lang="en-US" altLang="ja-JP" sz="2400" dirty="0" smtClean="0">
              <a:latin typeface="+mn-ea"/>
            </a:endParaRPr>
          </a:p>
          <a:p>
            <a:pPr marL="0" indent="0">
              <a:buNone/>
            </a:pPr>
            <a:r>
              <a:rPr lang="ja-JP" altLang="en-US" sz="2400" dirty="0">
                <a:latin typeface="+mn-ea"/>
              </a:rPr>
              <a:t>　</a:t>
            </a:r>
            <a:r>
              <a:rPr lang="ja-JP" altLang="en-US" sz="2400" dirty="0" smtClean="0">
                <a:latin typeface="+mn-ea"/>
              </a:rPr>
              <a:t>いては、対応した日から</a:t>
            </a:r>
            <a:r>
              <a:rPr lang="ja-JP" altLang="en-US" sz="2400" dirty="0" smtClean="0">
                <a:solidFill>
                  <a:srgbClr val="FF0000"/>
                </a:solidFill>
                <a:latin typeface="+mn-ea"/>
              </a:rPr>
              <a:t>１年の保存期間</a:t>
            </a:r>
            <a:r>
              <a:rPr lang="ja-JP" altLang="en-US" sz="2400" dirty="0" smtClean="0">
                <a:latin typeface="+mn-ea"/>
              </a:rPr>
              <a:t>を設ける。なお、</a:t>
            </a:r>
            <a:r>
              <a:rPr lang="ja-JP" altLang="en-US" sz="2400" dirty="0" smtClean="0">
                <a:solidFill>
                  <a:srgbClr val="FF0000"/>
                </a:solidFill>
                <a:latin typeface="+mn-ea"/>
              </a:rPr>
              <a:t>１年以上</a:t>
            </a:r>
            <a:endParaRPr lang="en-US" altLang="ja-JP" sz="2400" dirty="0" smtClean="0">
              <a:solidFill>
                <a:srgbClr val="FF0000"/>
              </a:solidFill>
              <a:latin typeface="+mn-ea"/>
            </a:endParaRPr>
          </a:p>
          <a:p>
            <a:pPr marL="0" indent="0">
              <a:buNone/>
            </a:pPr>
            <a:r>
              <a:rPr lang="ja-JP" altLang="en-US" sz="2400" dirty="0">
                <a:solidFill>
                  <a:srgbClr val="FF0000"/>
                </a:solidFill>
                <a:latin typeface="+mn-ea"/>
              </a:rPr>
              <a:t>　</a:t>
            </a:r>
            <a:r>
              <a:rPr lang="ja-JP" altLang="en-US" sz="2400" dirty="0" smtClean="0">
                <a:solidFill>
                  <a:srgbClr val="FF0000"/>
                </a:solidFill>
                <a:latin typeface="+mn-ea"/>
              </a:rPr>
              <a:t>保存することは、妨げない</a:t>
            </a:r>
            <a:r>
              <a:rPr lang="ja-JP" altLang="en-US" sz="2400" dirty="0" smtClean="0">
                <a:latin typeface="+mn-ea"/>
              </a:rPr>
              <a:t>。</a:t>
            </a:r>
            <a:endParaRPr kumimoji="1" lang="ja-JP" altLang="en-US" sz="2400" dirty="0">
              <a:latin typeface="+mn-ea"/>
            </a:endParaRPr>
          </a:p>
        </p:txBody>
      </p:sp>
      <p:sp>
        <p:nvSpPr>
          <p:cNvPr id="4" name="スライド番号プレースホルダー 3"/>
          <p:cNvSpPr>
            <a:spLocks noGrp="1"/>
          </p:cNvSpPr>
          <p:nvPr>
            <p:ph type="sldNum" sz="quarter" idx="12"/>
          </p:nvPr>
        </p:nvSpPr>
        <p:spPr>
          <a:xfrm>
            <a:off x="6974904" y="6448252"/>
            <a:ext cx="2133600" cy="365125"/>
          </a:xfrm>
        </p:spPr>
        <p:txBody>
          <a:bodyPr/>
          <a:lstStyle/>
          <a:p>
            <a:pPr>
              <a:defRPr/>
            </a:pPr>
            <a:fld id="{937896D8-17E6-424D-BB76-3907CF24D54D}" type="slidenum">
              <a:rPr lang="ja-JP" altLang="en-US" smtClean="0"/>
              <a:pPr>
                <a:defRPr/>
              </a:pPr>
              <a:t>5</a:t>
            </a:fld>
            <a:endParaRPr lang="ja-JP" altLang="en-US" dirty="0"/>
          </a:p>
        </p:txBody>
      </p:sp>
      <p:sp>
        <p:nvSpPr>
          <p:cNvPr id="5" name="タイトル 1"/>
          <p:cNvSpPr txBox="1">
            <a:spLocks noGrp="1"/>
          </p:cNvSpPr>
          <p:nvPr>
            <p:ph type="title"/>
          </p:nvPr>
        </p:nvSpPr>
        <p:spPr>
          <a:xfrm>
            <a:off x="107504" y="116632"/>
            <a:ext cx="8928992" cy="1224136"/>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3600" dirty="0"/>
              <a:t>「液石法省令等の一部改正</a:t>
            </a:r>
            <a:r>
              <a:rPr lang="ja-JP" altLang="en-US" sz="3600" dirty="0" smtClean="0"/>
              <a:t>、取引</a:t>
            </a:r>
            <a:r>
              <a:rPr lang="ja-JP" altLang="en-US" sz="3600" dirty="0"/>
              <a:t>適正化ガイドラインに係るＱ＆Ａ</a:t>
            </a:r>
            <a:r>
              <a:rPr lang="ja-JP" altLang="en-US" sz="3600" dirty="0" smtClean="0"/>
              <a:t>」の改訂の概要</a:t>
            </a:r>
            <a:endParaRPr lang="ja-JP" altLang="en-US" sz="3600" dirty="0"/>
          </a:p>
        </p:txBody>
      </p:sp>
    </p:spTree>
    <p:extLst>
      <p:ext uri="{BB962C8B-B14F-4D97-AF65-F5344CB8AC3E}">
        <p14:creationId xmlns:p14="http://schemas.microsoft.com/office/powerpoint/2010/main" val="11291579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79512" y="1484784"/>
            <a:ext cx="8712968" cy="5184576"/>
          </a:xfrm>
        </p:spPr>
        <p:txBody>
          <a:bodyPr>
            <a:normAutofit lnSpcReduction="10000"/>
          </a:bodyPr>
          <a:lstStyle/>
          <a:p>
            <a:pPr marL="0" indent="0" algn="dist">
              <a:buNone/>
            </a:pPr>
            <a:r>
              <a:rPr lang="ja-JP" altLang="en-US" sz="2400" dirty="0">
                <a:latin typeface="+mn-ea"/>
              </a:rPr>
              <a:t>・標準的な料金メニュー等の公表にあたっては、</a:t>
            </a:r>
            <a:r>
              <a:rPr lang="ja-JP" altLang="en-US" sz="2400" dirty="0">
                <a:solidFill>
                  <a:srgbClr val="FF0000"/>
                </a:solidFill>
                <a:latin typeface="+mn-ea"/>
              </a:rPr>
              <a:t>戸建住宅と</a:t>
            </a:r>
            <a:r>
              <a:rPr lang="ja-JP" altLang="en-US" sz="2400" dirty="0" smtClean="0">
                <a:solidFill>
                  <a:srgbClr val="FF0000"/>
                </a:solidFill>
                <a:latin typeface="+mn-ea"/>
              </a:rPr>
              <a:t>集合</a:t>
            </a:r>
          </a:p>
          <a:p>
            <a:pPr marL="0" indent="0" algn="dist">
              <a:buNone/>
            </a:pPr>
            <a:r>
              <a:rPr lang="ja-JP" altLang="en-US" sz="2400" dirty="0" smtClean="0">
                <a:solidFill>
                  <a:srgbClr val="FF0000"/>
                </a:solidFill>
                <a:latin typeface="+mn-ea"/>
              </a:rPr>
              <a:t>  住宅</a:t>
            </a:r>
            <a:r>
              <a:rPr lang="ja-JP" altLang="en-US" sz="2400" dirty="0">
                <a:solidFill>
                  <a:srgbClr val="FF0000"/>
                </a:solidFill>
                <a:latin typeface="+mn-ea"/>
              </a:rPr>
              <a:t>とで異なる場合は、それぞれの標準料金メニュー等</a:t>
            </a:r>
            <a:r>
              <a:rPr lang="ja-JP" altLang="en-US" sz="2400" dirty="0" smtClean="0">
                <a:solidFill>
                  <a:srgbClr val="FF0000"/>
                </a:solidFill>
                <a:latin typeface="+mn-ea"/>
              </a:rPr>
              <a:t>を公表</a:t>
            </a:r>
            <a:endParaRPr lang="en-US" altLang="ja-JP" sz="2400" dirty="0" smtClean="0">
              <a:solidFill>
                <a:srgbClr val="FF0000"/>
              </a:solidFill>
              <a:latin typeface="+mn-ea"/>
            </a:endParaRPr>
          </a:p>
          <a:p>
            <a:pPr marL="0" indent="0" algn="dist">
              <a:buNone/>
            </a:pPr>
            <a:r>
              <a:rPr lang="en-US" altLang="ja-JP" sz="2400" dirty="0">
                <a:solidFill>
                  <a:srgbClr val="FF0000"/>
                </a:solidFill>
                <a:latin typeface="+mn-ea"/>
              </a:rPr>
              <a:t> </a:t>
            </a:r>
            <a:r>
              <a:rPr lang="en-US" altLang="ja-JP" sz="2400" dirty="0" smtClean="0">
                <a:solidFill>
                  <a:srgbClr val="FF0000"/>
                </a:solidFill>
                <a:latin typeface="+mn-ea"/>
              </a:rPr>
              <a:t> </a:t>
            </a:r>
            <a:r>
              <a:rPr lang="ja-JP" altLang="en-US" sz="2400" dirty="0" smtClean="0">
                <a:solidFill>
                  <a:srgbClr val="FF0000"/>
                </a:solidFill>
                <a:latin typeface="+mn-ea"/>
              </a:rPr>
              <a:t>する</a:t>
            </a:r>
            <a:r>
              <a:rPr lang="ja-JP" altLang="en-US" sz="2400" dirty="0">
                <a:solidFill>
                  <a:srgbClr val="FF0000"/>
                </a:solidFill>
                <a:latin typeface="+mn-ea"/>
              </a:rPr>
              <a:t>必要</a:t>
            </a:r>
            <a:r>
              <a:rPr lang="ja-JP" altLang="en-US" sz="2400" dirty="0">
                <a:latin typeface="+mn-ea"/>
              </a:rPr>
              <a:t>があり、</a:t>
            </a:r>
            <a:r>
              <a:rPr lang="ja-JP" altLang="en-US" sz="2400" dirty="0">
                <a:solidFill>
                  <a:srgbClr val="FF0000"/>
                </a:solidFill>
                <a:latin typeface="+mn-ea"/>
              </a:rPr>
              <a:t>従量単価がそれぞれで異なる場合</a:t>
            </a:r>
            <a:r>
              <a:rPr lang="ja-JP" altLang="en-US" sz="2400" dirty="0">
                <a:latin typeface="+mn-ea"/>
              </a:rPr>
              <a:t>は</a:t>
            </a:r>
            <a:r>
              <a:rPr lang="ja-JP" altLang="en-US" sz="2400" dirty="0" smtClean="0">
                <a:latin typeface="+mn-ea"/>
              </a:rPr>
              <a:t>、消費者</a:t>
            </a:r>
            <a:endParaRPr lang="en-US" altLang="ja-JP" sz="2400" dirty="0" smtClean="0">
              <a:latin typeface="+mn-ea"/>
            </a:endParaRPr>
          </a:p>
          <a:p>
            <a:pPr marL="0" indent="0" algn="just">
              <a:buNone/>
            </a:pPr>
            <a:r>
              <a:rPr lang="en-US" altLang="ja-JP" sz="2400" dirty="0">
                <a:latin typeface="+mn-ea"/>
              </a:rPr>
              <a:t> </a:t>
            </a:r>
            <a:r>
              <a:rPr lang="en-US" altLang="ja-JP" sz="2400" dirty="0" smtClean="0">
                <a:latin typeface="+mn-ea"/>
              </a:rPr>
              <a:t> </a:t>
            </a:r>
            <a:r>
              <a:rPr lang="ja-JP" altLang="en-US" sz="2400" dirty="0" smtClean="0">
                <a:latin typeface="+mn-ea"/>
              </a:rPr>
              <a:t>等</a:t>
            </a:r>
            <a:r>
              <a:rPr lang="ja-JP" altLang="en-US" sz="2400" dirty="0">
                <a:latin typeface="+mn-ea"/>
              </a:rPr>
              <a:t>からの照会に対し、</a:t>
            </a:r>
            <a:r>
              <a:rPr lang="ja-JP" altLang="en-US" sz="2400" dirty="0">
                <a:solidFill>
                  <a:srgbClr val="FF0000"/>
                </a:solidFill>
                <a:latin typeface="+mn-ea"/>
              </a:rPr>
              <a:t>適切に回答する必要</a:t>
            </a:r>
            <a:r>
              <a:rPr lang="ja-JP" altLang="en-US" sz="2400" dirty="0">
                <a:latin typeface="+mn-ea"/>
              </a:rPr>
              <a:t>がある。</a:t>
            </a:r>
          </a:p>
          <a:p>
            <a:pPr marL="180975" indent="-180975" algn="just">
              <a:buNone/>
            </a:pPr>
            <a:r>
              <a:rPr lang="ja-JP" altLang="en-US" sz="2400" dirty="0">
                <a:latin typeface="+mn-ea"/>
              </a:rPr>
              <a:t>・標準的な</a:t>
            </a:r>
            <a:r>
              <a:rPr lang="ja-JP" altLang="en-US" sz="2400" dirty="0">
                <a:solidFill>
                  <a:srgbClr val="FF0000"/>
                </a:solidFill>
                <a:latin typeface="+mn-ea"/>
              </a:rPr>
              <a:t>料金メニュー等の公表に取り組んで</a:t>
            </a:r>
            <a:r>
              <a:rPr lang="ja-JP" altLang="en-US" sz="2400" dirty="0" smtClean="0">
                <a:solidFill>
                  <a:srgbClr val="FF0000"/>
                </a:solidFill>
                <a:latin typeface="+mn-ea"/>
              </a:rPr>
              <a:t>いる販売事</a:t>
            </a:r>
            <a:r>
              <a:rPr lang="ja-JP" altLang="en-US" sz="2400" dirty="0">
                <a:solidFill>
                  <a:srgbClr val="FF0000"/>
                </a:solidFill>
                <a:latin typeface="+mn-ea"/>
              </a:rPr>
              <a:t>業者は、</a:t>
            </a:r>
            <a:r>
              <a:rPr lang="ja-JP" altLang="en-US" sz="2400" dirty="0">
                <a:latin typeface="+mn-ea"/>
              </a:rPr>
              <a:t>一般消費者等が</a:t>
            </a:r>
            <a:r>
              <a:rPr lang="ja-JP" altLang="en-US" sz="2400" dirty="0">
                <a:solidFill>
                  <a:srgbClr val="FF0000"/>
                </a:solidFill>
                <a:latin typeface="+mn-ea"/>
              </a:rPr>
              <a:t>安心</a:t>
            </a:r>
            <a:r>
              <a:rPr lang="ja-JP" altLang="en-US" sz="2400" dirty="0" smtClean="0">
                <a:solidFill>
                  <a:srgbClr val="FF0000"/>
                </a:solidFill>
                <a:latin typeface="+mn-ea"/>
              </a:rPr>
              <a:t>して選択</a:t>
            </a:r>
            <a:r>
              <a:rPr lang="ja-JP" altLang="en-US" sz="2400" dirty="0">
                <a:solidFill>
                  <a:srgbClr val="FF0000"/>
                </a:solidFill>
                <a:latin typeface="+mn-ea"/>
              </a:rPr>
              <a:t>できる環境の整備に貢献しているものと認められる</a:t>
            </a:r>
            <a:r>
              <a:rPr lang="ja-JP" altLang="en-US" sz="2400" dirty="0">
                <a:latin typeface="+mn-ea"/>
              </a:rPr>
              <a:t>。 </a:t>
            </a:r>
          </a:p>
          <a:p>
            <a:pPr marL="0" indent="0" algn="just">
              <a:buNone/>
            </a:pPr>
            <a:r>
              <a:rPr lang="ja-JP" altLang="en-US" sz="2400" dirty="0" smtClean="0">
                <a:latin typeface="+mn-ea"/>
              </a:rPr>
              <a:t>・一般消費者から寄せられた</a:t>
            </a:r>
            <a:r>
              <a:rPr lang="ja-JP" altLang="en-US" sz="2400" dirty="0" smtClean="0">
                <a:solidFill>
                  <a:srgbClr val="FF0000"/>
                </a:solidFill>
                <a:latin typeface="+mn-ea"/>
              </a:rPr>
              <a:t>苦情等の記録簿の記録媒体は問</a:t>
            </a:r>
            <a:r>
              <a:rPr lang="ja-JP" altLang="en-US" sz="2400" dirty="0" err="1" smtClean="0">
                <a:solidFill>
                  <a:srgbClr val="FF0000"/>
                </a:solidFill>
                <a:latin typeface="+mn-ea"/>
              </a:rPr>
              <a:t>わな</a:t>
            </a:r>
            <a:endParaRPr lang="en-US" altLang="ja-JP" sz="2400" dirty="0" smtClean="0">
              <a:solidFill>
                <a:srgbClr val="FF0000"/>
              </a:solidFill>
              <a:latin typeface="+mn-ea"/>
            </a:endParaRPr>
          </a:p>
          <a:p>
            <a:pPr marL="0" indent="0" algn="just">
              <a:buNone/>
            </a:pPr>
            <a:r>
              <a:rPr lang="en-US" altLang="ja-JP" sz="2400" dirty="0">
                <a:solidFill>
                  <a:srgbClr val="FF0000"/>
                </a:solidFill>
                <a:latin typeface="+mn-ea"/>
              </a:rPr>
              <a:t> </a:t>
            </a:r>
            <a:r>
              <a:rPr lang="en-US" altLang="ja-JP" sz="2400" dirty="0" smtClean="0">
                <a:solidFill>
                  <a:srgbClr val="FF0000"/>
                </a:solidFill>
                <a:latin typeface="+mn-ea"/>
              </a:rPr>
              <a:t> </a:t>
            </a:r>
            <a:r>
              <a:rPr lang="ja-JP" altLang="en-US" sz="2400" dirty="0" smtClean="0">
                <a:solidFill>
                  <a:srgbClr val="FF0000"/>
                </a:solidFill>
                <a:latin typeface="+mn-ea"/>
              </a:rPr>
              <a:t>い</a:t>
            </a:r>
            <a:r>
              <a:rPr lang="ja-JP" altLang="en-US" sz="2400" dirty="0" smtClean="0">
                <a:latin typeface="+mn-ea"/>
              </a:rPr>
              <a:t>。</a:t>
            </a:r>
            <a:endParaRPr lang="en-US" altLang="ja-JP" sz="2400" dirty="0" smtClean="0">
              <a:latin typeface="+mn-ea"/>
            </a:endParaRPr>
          </a:p>
          <a:p>
            <a:pPr marL="0" indent="0" algn="dist">
              <a:buNone/>
            </a:pPr>
            <a:r>
              <a:rPr lang="ja-JP" altLang="en-US" sz="2400" dirty="0" smtClean="0">
                <a:latin typeface="+mn-ea"/>
              </a:rPr>
              <a:t>・記録簿については苦情等の処理状況を適切に管理する必要が</a:t>
            </a:r>
            <a:endParaRPr lang="en-US" altLang="ja-JP" sz="2400" dirty="0" smtClean="0">
              <a:latin typeface="+mn-ea"/>
            </a:endParaRPr>
          </a:p>
          <a:p>
            <a:pPr marL="0" indent="0" algn="just">
              <a:buNone/>
            </a:pPr>
            <a:r>
              <a:rPr lang="en-US" altLang="ja-JP" sz="2400" dirty="0">
                <a:latin typeface="+mn-ea"/>
              </a:rPr>
              <a:t> </a:t>
            </a:r>
            <a:r>
              <a:rPr lang="en-US" altLang="ja-JP" sz="2400" dirty="0" smtClean="0">
                <a:latin typeface="+mn-ea"/>
              </a:rPr>
              <a:t> </a:t>
            </a:r>
            <a:r>
              <a:rPr lang="ja-JP" altLang="en-US" sz="2400" dirty="0" smtClean="0">
                <a:latin typeface="+mn-ea"/>
              </a:rPr>
              <a:t>あるため、</a:t>
            </a:r>
            <a:r>
              <a:rPr lang="ja-JP" altLang="en-US" sz="2400" dirty="0" smtClean="0">
                <a:solidFill>
                  <a:srgbClr val="FF0000"/>
                </a:solidFill>
                <a:latin typeface="+mn-ea"/>
              </a:rPr>
              <a:t>対応した日から最低でも１年は保存することが望ましい</a:t>
            </a:r>
            <a:r>
              <a:rPr lang="ja-JP" altLang="en-US" sz="2400" dirty="0" smtClean="0">
                <a:latin typeface="+mn-ea"/>
              </a:rPr>
              <a:t>。</a:t>
            </a:r>
            <a:endParaRPr lang="en-US" altLang="ja-JP" sz="2400" dirty="0" smtClean="0">
              <a:latin typeface="+mn-ea"/>
            </a:endParaRPr>
          </a:p>
          <a:p>
            <a:pPr marL="0" indent="0" algn="just">
              <a:buNone/>
            </a:pPr>
            <a:r>
              <a:rPr lang="ja-JP" altLang="en-US" sz="2400" dirty="0" smtClean="0">
                <a:latin typeface="+mn-ea"/>
              </a:rPr>
              <a:t>　なお、</a:t>
            </a:r>
            <a:r>
              <a:rPr lang="ja-JP" altLang="en-US" sz="2400" dirty="0" smtClean="0">
                <a:solidFill>
                  <a:srgbClr val="FF0000"/>
                </a:solidFill>
                <a:latin typeface="+mn-ea"/>
              </a:rPr>
              <a:t>１年以上保存することを妨げるものではない</a:t>
            </a:r>
            <a:r>
              <a:rPr lang="ja-JP" altLang="en-US" sz="2400" dirty="0" smtClean="0">
                <a:latin typeface="+mn-ea"/>
              </a:rPr>
              <a:t>。</a:t>
            </a:r>
            <a:endParaRPr lang="en-US" altLang="ja-JP" sz="2400" dirty="0" smtClean="0">
              <a:latin typeface="+mn-ea"/>
            </a:endParaRPr>
          </a:p>
          <a:p>
            <a:pPr marL="0" indent="0" algn="r">
              <a:buNone/>
            </a:pPr>
            <a:r>
              <a:rPr lang="ja-JP" altLang="en-US" sz="2400" dirty="0" smtClean="0">
                <a:latin typeface="+mn-ea"/>
              </a:rPr>
              <a:t>の</a:t>
            </a:r>
            <a:r>
              <a:rPr lang="ja-JP" altLang="en-US" sz="2400" dirty="0">
                <a:latin typeface="+mn-ea"/>
              </a:rPr>
              <a:t>文言の</a:t>
            </a:r>
            <a:r>
              <a:rPr lang="ja-JP" altLang="en-US" sz="2400" dirty="0" smtClean="0">
                <a:latin typeface="+mn-ea"/>
              </a:rPr>
              <a:t>追加</a:t>
            </a:r>
            <a:endParaRPr kumimoji="1" lang="ja-JP" altLang="en-US" dirty="0"/>
          </a:p>
        </p:txBody>
      </p:sp>
      <p:sp>
        <p:nvSpPr>
          <p:cNvPr id="4" name="スライド番号プレースホルダー 3"/>
          <p:cNvSpPr>
            <a:spLocks noGrp="1"/>
          </p:cNvSpPr>
          <p:nvPr>
            <p:ph type="sldNum" sz="quarter" idx="12"/>
          </p:nvPr>
        </p:nvSpPr>
        <p:spPr>
          <a:xfrm>
            <a:off x="6974904" y="6448252"/>
            <a:ext cx="2133600" cy="365125"/>
          </a:xfrm>
        </p:spPr>
        <p:txBody>
          <a:bodyPr/>
          <a:lstStyle/>
          <a:p>
            <a:pPr>
              <a:defRPr/>
            </a:pPr>
            <a:fld id="{937896D8-17E6-424D-BB76-3907CF24D54D}" type="slidenum">
              <a:rPr lang="ja-JP" altLang="en-US" smtClean="0"/>
              <a:pPr>
                <a:defRPr/>
              </a:pPr>
              <a:t>6</a:t>
            </a:fld>
            <a:endParaRPr lang="ja-JP" altLang="en-US" dirty="0"/>
          </a:p>
        </p:txBody>
      </p:sp>
      <p:sp>
        <p:nvSpPr>
          <p:cNvPr id="5" name="タイトル 1"/>
          <p:cNvSpPr txBox="1">
            <a:spLocks noGrp="1"/>
          </p:cNvSpPr>
          <p:nvPr>
            <p:ph type="title"/>
          </p:nvPr>
        </p:nvSpPr>
        <p:spPr>
          <a:xfrm>
            <a:off x="107504" y="116632"/>
            <a:ext cx="8928992" cy="1008112"/>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3200" dirty="0" smtClean="0"/>
              <a:t>「液化石油ガスの小売営業における取引適正化</a:t>
            </a:r>
            <a:br>
              <a:rPr lang="ja-JP" altLang="en-US" sz="3200" dirty="0" smtClean="0"/>
            </a:br>
            <a:r>
              <a:rPr lang="ja-JP" altLang="en-US" sz="3200" dirty="0" smtClean="0"/>
              <a:t>指針」の改訂の概要</a:t>
            </a:r>
            <a:endParaRPr lang="ja-JP" altLang="en-US" sz="3200" dirty="0"/>
          </a:p>
        </p:txBody>
      </p:sp>
    </p:spTree>
    <p:extLst>
      <p:ext uri="{BB962C8B-B14F-4D97-AF65-F5344CB8AC3E}">
        <p14:creationId xmlns:p14="http://schemas.microsoft.com/office/powerpoint/2010/main" val="11346379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72" y="116632"/>
            <a:ext cx="9122643" cy="6669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スライド番号プレースホルダー 3"/>
          <p:cNvSpPr>
            <a:spLocks noGrp="1"/>
          </p:cNvSpPr>
          <p:nvPr>
            <p:ph type="sldNum" sz="quarter" idx="12"/>
          </p:nvPr>
        </p:nvSpPr>
        <p:spPr>
          <a:xfrm>
            <a:off x="7010400" y="6492877"/>
            <a:ext cx="2133600" cy="365125"/>
          </a:xfrm>
        </p:spPr>
        <p:txBody>
          <a:bodyPr/>
          <a:lstStyle/>
          <a:p>
            <a:fld id="{EA27770E-E293-44D2-A633-05F1A3F27EA8}" type="slidenum">
              <a:rPr kumimoji="1" lang="ja-JP" altLang="en-US" smtClean="0"/>
              <a:t>7</a:t>
            </a:fld>
            <a:endParaRPr kumimoji="1" lang="ja-JP" altLang="en-US" dirty="0"/>
          </a:p>
        </p:txBody>
      </p:sp>
      <p:sp>
        <p:nvSpPr>
          <p:cNvPr id="5" name="テキスト ボックス 4"/>
          <p:cNvSpPr txBox="1"/>
          <p:nvPr/>
        </p:nvSpPr>
        <p:spPr>
          <a:xfrm>
            <a:off x="251520" y="83206"/>
            <a:ext cx="1008112" cy="400110"/>
          </a:xfrm>
          <a:prstGeom prst="rect">
            <a:avLst/>
          </a:prstGeom>
          <a:noFill/>
        </p:spPr>
        <p:txBody>
          <a:bodyPr wrap="square" rtlCol="0">
            <a:spAutoFit/>
          </a:bodyPr>
          <a:lstStyle/>
          <a:p>
            <a:pPr algn="ctr"/>
            <a:r>
              <a:rPr kumimoji="1" lang="ja-JP" altLang="en-US" sz="2000" dirty="0" smtClean="0">
                <a:solidFill>
                  <a:srgbClr val="FF0000"/>
                </a:solidFill>
              </a:rPr>
              <a:t>参考</a:t>
            </a:r>
            <a:endParaRPr kumimoji="1" lang="ja-JP" altLang="en-US" sz="2000" dirty="0">
              <a:solidFill>
                <a:srgbClr val="FF0000"/>
              </a:solidFill>
            </a:endParaRPr>
          </a:p>
        </p:txBody>
      </p:sp>
    </p:spTree>
    <p:extLst>
      <p:ext uri="{BB962C8B-B14F-4D97-AF65-F5344CB8AC3E}">
        <p14:creationId xmlns:p14="http://schemas.microsoft.com/office/powerpoint/2010/main" val="30933612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974904" y="6448251"/>
            <a:ext cx="2133600" cy="365125"/>
          </a:xfrm>
        </p:spPr>
        <p:txBody>
          <a:bodyPr/>
          <a:lstStyle/>
          <a:p>
            <a:fld id="{D2D8002D-B5B0-4BAC-B1F6-782DDCCE6D9C}" type="slidenum">
              <a:rPr kumimoji="1" lang="ja-JP" altLang="en-US" smtClean="0"/>
              <a:t>8</a:t>
            </a:fld>
            <a:endParaRPr kumimoji="1" lang="ja-JP" altLang="en-US"/>
          </a:p>
        </p:txBody>
      </p:sp>
      <p:sp>
        <p:nvSpPr>
          <p:cNvPr id="5" name="コンテンツ プレースホルダー 2"/>
          <p:cNvSpPr>
            <a:spLocks noGrp="1"/>
          </p:cNvSpPr>
          <p:nvPr>
            <p:ph idx="1"/>
          </p:nvPr>
        </p:nvSpPr>
        <p:spPr>
          <a:xfrm>
            <a:off x="457200" y="1744217"/>
            <a:ext cx="8579296" cy="5069159"/>
          </a:xfrm>
        </p:spPr>
        <p:txBody>
          <a:bodyPr>
            <a:noAutofit/>
          </a:bodyPr>
          <a:lstStyle/>
          <a:p>
            <a:r>
              <a:rPr lang="ja-JP" altLang="en-US" sz="2400" dirty="0">
                <a:solidFill>
                  <a:srgbClr val="0033CC"/>
                </a:solidFill>
                <a:latin typeface="ＭＳ Ｐゴシック" panose="020B0600070205080204" pitchFamily="50" charset="-128"/>
                <a:ea typeface="ＭＳ Ｐゴシック" panose="020B0600070205080204" pitchFamily="50" charset="-128"/>
              </a:rPr>
              <a:t>ホームページ、店頭、およびホームページ</a:t>
            </a:r>
            <a:r>
              <a:rPr lang="en-US" altLang="ja-JP" sz="2400" dirty="0">
                <a:solidFill>
                  <a:srgbClr val="0033CC"/>
                </a:solidFill>
                <a:latin typeface="ＭＳ Ｐゴシック" panose="020B0600070205080204" pitchFamily="50" charset="-128"/>
                <a:ea typeface="ＭＳ Ｐゴシック" panose="020B0600070205080204" pitchFamily="50" charset="-128"/>
              </a:rPr>
              <a:t>+</a:t>
            </a:r>
            <a:r>
              <a:rPr lang="ja-JP" altLang="en-US" sz="2400" dirty="0">
                <a:solidFill>
                  <a:srgbClr val="0033CC"/>
                </a:solidFill>
                <a:latin typeface="ＭＳ Ｐゴシック" panose="020B0600070205080204" pitchFamily="50" charset="-128"/>
                <a:ea typeface="ＭＳ Ｐゴシック" panose="020B0600070205080204" pitchFamily="50" charset="-128"/>
              </a:rPr>
              <a:t>店頭での標準料金の公表</a:t>
            </a:r>
            <a:r>
              <a:rPr lang="ja-JP" altLang="en-US" sz="2400" dirty="0" smtClean="0">
                <a:solidFill>
                  <a:srgbClr val="0033CC"/>
                </a:solidFill>
                <a:latin typeface="ＭＳ Ｐゴシック" panose="020B0600070205080204" pitchFamily="50" charset="-128"/>
                <a:ea typeface="ＭＳ Ｐゴシック" panose="020B0600070205080204" pitchFamily="50" charset="-128"/>
              </a:rPr>
              <a:t>状況</a:t>
            </a:r>
          </a:p>
          <a:p>
            <a:pPr marL="0" indent="0" algn="r">
              <a:buNone/>
            </a:pPr>
            <a:r>
              <a:rPr lang="en-US" altLang="ja-JP" sz="2400" dirty="0" smtClean="0">
                <a:solidFill>
                  <a:srgbClr val="0033CC"/>
                </a:solidFill>
                <a:latin typeface="ＭＳ Ｐゴシック" panose="020B0600070205080204" pitchFamily="50" charset="-128"/>
                <a:ea typeface="ＭＳ Ｐゴシック" panose="020B0600070205080204" pitchFamily="50" charset="-128"/>
              </a:rPr>
              <a:t>(</a:t>
            </a:r>
            <a:r>
              <a:rPr lang="ja-JP" altLang="en-US" sz="2400" dirty="0" smtClean="0">
                <a:solidFill>
                  <a:srgbClr val="0033CC"/>
                </a:solidFill>
                <a:latin typeface="ＭＳ Ｐゴシック" panose="020B0600070205080204" pitchFamily="50" charset="-128"/>
                <a:ea typeface="ＭＳ Ｐゴシック" panose="020B0600070205080204" pitchFamily="50" charset="-128"/>
              </a:rPr>
              <a:t>別表１</a:t>
            </a:r>
            <a:r>
              <a:rPr lang="en-US" altLang="ja-JP" sz="2400" dirty="0" smtClean="0">
                <a:solidFill>
                  <a:srgbClr val="0033CC"/>
                </a:solidFill>
                <a:latin typeface="ＭＳ Ｐゴシック" panose="020B0600070205080204" pitchFamily="50" charset="-128"/>
                <a:ea typeface="ＭＳ Ｐゴシック" panose="020B0600070205080204" pitchFamily="50" charset="-128"/>
              </a:rPr>
              <a:t>)</a:t>
            </a:r>
            <a:endParaRPr lang="ja-JP" altLang="en-US" sz="2400" dirty="0">
              <a:solidFill>
                <a:srgbClr val="0033CC"/>
              </a:solidFill>
              <a:latin typeface="ＭＳ Ｐゴシック" panose="020B0600070205080204" pitchFamily="50" charset="-128"/>
              <a:ea typeface="ＭＳ Ｐゴシック" panose="020B0600070205080204" pitchFamily="50" charset="-128"/>
            </a:endParaRPr>
          </a:p>
          <a:p>
            <a:pPr marL="0" indent="0">
              <a:buNone/>
            </a:pPr>
            <a:r>
              <a:rPr lang="ja-JP" altLang="en-US" sz="2400" dirty="0">
                <a:latin typeface="ＭＳ Ｐゴシック" panose="020B0600070205080204" pitchFamily="50" charset="-128"/>
                <a:ea typeface="ＭＳ Ｐゴシック" panose="020B0600070205080204" pitchFamily="50" charset="-128"/>
              </a:rPr>
              <a:t>　</a:t>
            </a:r>
            <a:r>
              <a:rPr lang="ja-JP" altLang="en-US" sz="2400" dirty="0" smtClean="0">
                <a:latin typeface="ＭＳ Ｐゴシック" panose="020B0600070205080204" pitchFamily="50" charset="-128"/>
                <a:ea typeface="ＭＳ Ｐゴシック" panose="020B0600070205080204" pitchFamily="50" charset="-128"/>
              </a:rPr>
              <a:t>全国</a:t>
            </a:r>
            <a:r>
              <a:rPr lang="ja-JP" altLang="en-US" sz="2400" dirty="0">
                <a:latin typeface="ＭＳ Ｐゴシック" panose="020B0600070205080204" pitchFamily="50" charset="-128"/>
                <a:ea typeface="ＭＳ Ｐゴシック" panose="020B0600070205080204" pitchFamily="50" charset="-128"/>
              </a:rPr>
              <a:t>のホームページ、店頭、ホームページ＋店頭での公表比率は</a:t>
            </a:r>
            <a:r>
              <a:rPr lang="en-US" altLang="ja-JP" sz="2400" dirty="0">
                <a:latin typeface="ＭＳ Ｐゴシック" panose="020B0600070205080204" pitchFamily="50" charset="-128"/>
                <a:ea typeface="ＭＳ Ｐゴシック" panose="020B0600070205080204" pitchFamily="50" charset="-128"/>
              </a:rPr>
              <a:t>75.6</a:t>
            </a:r>
            <a:r>
              <a:rPr lang="ja-JP" altLang="en-US" sz="2400" dirty="0">
                <a:latin typeface="ＭＳ Ｐゴシック" panose="020B0600070205080204" pitchFamily="50" charset="-128"/>
                <a:ea typeface="ＭＳ Ｐゴシック" panose="020B0600070205080204" pitchFamily="50" charset="-128"/>
              </a:rPr>
              <a:t>％であった。</a:t>
            </a:r>
          </a:p>
          <a:p>
            <a:pPr marL="0" indent="0">
              <a:buNone/>
            </a:pPr>
            <a:r>
              <a:rPr lang="ja-JP" altLang="en-US" sz="2400" dirty="0" smtClean="0">
                <a:latin typeface="ＭＳ Ｐゴシック" panose="020B0600070205080204" pitchFamily="50" charset="-128"/>
                <a:ea typeface="ＭＳ Ｐゴシック" panose="020B0600070205080204" pitchFamily="50" charset="-128"/>
              </a:rPr>
              <a:t>　</a:t>
            </a:r>
            <a:r>
              <a:rPr lang="zh-TW" altLang="en-US" sz="2400" dirty="0" smtClean="0">
                <a:latin typeface="ＭＳ Ｐゴシック" panose="020B0600070205080204" pitchFamily="50" charset="-128"/>
                <a:ea typeface="ＭＳ Ｐゴシック" panose="020B0600070205080204" pitchFamily="50" charset="-128"/>
              </a:rPr>
              <a:t>都道府県</a:t>
            </a:r>
            <a:r>
              <a:rPr lang="zh-TW" altLang="en-US" sz="2400" dirty="0">
                <a:latin typeface="ＭＳ Ｐゴシック" panose="020B0600070205080204" pitchFamily="50" charset="-128"/>
                <a:ea typeface="ＭＳ Ｐゴシック" panose="020B0600070205080204" pitchFamily="50" charset="-128"/>
              </a:rPr>
              <a:t>別標準料金公表比率：</a:t>
            </a:r>
          </a:p>
          <a:p>
            <a:pPr marL="0" indent="0">
              <a:buNone/>
            </a:pPr>
            <a:r>
              <a:rPr lang="ja-JP" altLang="en-US" sz="2400" dirty="0" smtClean="0">
                <a:latin typeface="ＭＳ Ｐゴシック" panose="020B0600070205080204" pitchFamily="50" charset="-128"/>
                <a:ea typeface="ＭＳ Ｐゴシック" panose="020B0600070205080204" pitchFamily="50" charset="-128"/>
              </a:rPr>
              <a:t>　　　　　</a:t>
            </a:r>
            <a:r>
              <a:rPr lang="zh-TW" altLang="en-US" sz="2400" dirty="0" smtClean="0">
                <a:solidFill>
                  <a:srgbClr val="FF0000"/>
                </a:solidFill>
                <a:latin typeface="ＭＳ Ｐゴシック" panose="020B0600070205080204" pitchFamily="50" charset="-128"/>
                <a:ea typeface="ＭＳ Ｐゴシック" panose="020B0600070205080204" pitchFamily="50" charset="-128"/>
              </a:rPr>
              <a:t>上位</a:t>
            </a:r>
            <a:r>
              <a:rPr lang="ja-JP" altLang="en-US" sz="2400" dirty="0" smtClean="0">
                <a:solidFill>
                  <a:srgbClr val="FF0000"/>
                </a:solidFill>
                <a:latin typeface="ＭＳ Ｐゴシック" panose="020B0600070205080204" pitchFamily="50" charset="-128"/>
                <a:ea typeface="ＭＳ Ｐゴシック" panose="020B0600070205080204" pitchFamily="50" charset="-128"/>
              </a:rPr>
              <a:t>３</a:t>
            </a:r>
            <a:r>
              <a:rPr lang="zh-TW" altLang="en-US" sz="2400" dirty="0" smtClean="0">
                <a:solidFill>
                  <a:srgbClr val="FF0000"/>
                </a:solidFill>
                <a:latin typeface="ＭＳ Ｐゴシック" panose="020B0600070205080204" pitchFamily="50" charset="-128"/>
                <a:ea typeface="ＭＳ Ｐゴシック" panose="020B0600070205080204" pitchFamily="50" charset="-128"/>
              </a:rPr>
              <a:t>県</a:t>
            </a:r>
            <a:r>
              <a:rPr lang="zh-TW" altLang="en-US" sz="2400" dirty="0">
                <a:solidFill>
                  <a:srgbClr val="FF0000"/>
                </a:solidFill>
                <a:latin typeface="ＭＳ Ｐゴシック" panose="020B0600070205080204" pitchFamily="50" charset="-128"/>
                <a:ea typeface="ＭＳ Ｐゴシック" panose="020B0600070205080204" pitchFamily="50" charset="-128"/>
              </a:rPr>
              <a:t>：岐阜県、宮崎県、青森県</a:t>
            </a:r>
          </a:p>
          <a:p>
            <a:pPr marL="0" indent="0">
              <a:buNone/>
            </a:pPr>
            <a:r>
              <a:rPr lang="ja-JP" altLang="en-US" sz="2400" dirty="0" smtClean="0">
                <a:solidFill>
                  <a:srgbClr val="FF0000"/>
                </a:solidFill>
                <a:latin typeface="ＭＳ Ｐゴシック" panose="020B0600070205080204" pitchFamily="50" charset="-128"/>
                <a:ea typeface="ＭＳ Ｐゴシック" panose="020B0600070205080204" pitchFamily="50" charset="-128"/>
              </a:rPr>
              <a:t>　　　　　</a:t>
            </a:r>
            <a:r>
              <a:rPr lang="zh-TW" altLang="en-US" sz="2400" dirty="0" smtClean="0">
                <a:solidFill>
                  <a:srgbClr val="FF0000"/>
                </a:solidFill>
                <a:latin typeface="ＭＳ Ｐゴシック" panose="020B0600070205080204" pitchFamily="50" charset="-128"/>
                <a:ea typeface="ＭＳ Ｐゴシック" panose="020B0600070205080204" pitchFamily="50" charset="-128"/>
              </a:rPr>
              <a:t>下位</a:t>
            </a:r>
            <a:r>
              <a:rPr lang="ja-JP" altLang="en-US" sz="2400" dirty="0" smtClean="0">
                <a:solidFill>
                  <a:srgbClr val="FF0000"/>
                </a:solidFill>
                <a:latin typeface="ＭＳ Ｐゴシック" panose="020B0600070205080204" pitchFamily="50" charset="-128"/>
                <a:ea typeface="ＭＳ Ｐゴシック" panose="020B0600070205080204" pitchFamily="50" charset="-128"/>
              </a:rPr>
              <a:t>３</a:t>
            </a:r>
            <a:r>
              <a:rPr lang="zh-TW" altLang="en-US" sz="2400" dirty="0" smtClean="0">
                <a:solidFill>
                  <a:srgbClr val="FF0000"/>
                </a:solidFill>
                <a:latin typeface="ＭＳ Ｐゴシック" panose="020B0600070205080204" pitchFamily="50" charset="-128"/>
                <a:ea typeface="ＭＳ Ｐゴシック" panose="020B0600070205080204" pitchFamily="50" charset="-128"/>
              </a:rPr>
              <a:t>県</a:t>
            </a:r>
            <a:r>
              <a:rPr lang="zh-TW" altLang="en-US" sz="2400" dirty="0">
                <a:solidFill>
                  <a:srgbClr val="FF0000"/>
                </a:solidFill>
                <a:latin typeface="ＭＳ Ｐゴシック" panose="020B0600070205080204" pitchFamily="50" charset="-128"/>
                <a:ea typeface="ＭＳ Ｐゴシック" panose="020B0600070205080204" pitchFamily="50" charset="-128"/>
              </a:rPr>
              <a:t>：徳島県、</a:t>
            </a:r>
            <a:r>
              <a:rPr lang="zh-TW" altLang="en-US" sz="2400" dirty="0" smtClean="0">
                <a:solidFill>
                  <a:srgbClr val="FF0000"/>
                </a:solidFill>
                <a:latin typeface="ＭＳ Ｐゴシック" panose="020B0600070205080204" pitchFamily="50" charset="-128"/>
                <a:ea typeface="ＭＳ Ｐゴシック" panose="020B0600070205080204" pitchFamily="50" charset="-128"/>
              </a:rPr>
              <a:t>山梨</a:t>
            </a:r>
            <a:r>
              <a:rPr lang="ja-JP" altLang="en-US" sz="2400" dirty="0" smtClean="0">
                <a:solidFill>
                  <a:srgbClr val="FF0000"/>
                </a:solidFill>
                <a:latin typeface="ＭＳ Ｐゴシック" panose="020B0600070205080204" pitchFamily="50" charset="-128"/>
                <a:ea typeface="ＭＳ Ｐゴシック" panose="020B0600070205080204" pitchFamily="50" charset="-128"/>
              </a:rPr>
              <a:t>県</a:t>
            </a:r>
            <a:r>
              <a:rPr lang="zh-TW" altLang="en-US" sz="2400" dirty="0" smtClean="0">
                <a:solidFill>
                  <a:srgbClr val="FF0000"/>
                </a:solidFill>
                <a:latin typeface="ＭＳ Ｐゴシック" panose="020B0600070205080204" pitchFamily="50" charset="-128"/>
                <a:ea typeface="ＭＳ Ｐゴシック" panose="020B0600070205080204" pitchFamily="50" charset="-128"/>
              </a:rPr>
              <a:t>、東京都</a:t>
            </a:r>
            <a:endParaRPr lang="ja-JP" altLang="en-US" sz="2400" dirty="0" smtClean="0">
              <a:solidFill>
                <a:srgbClr val="FF0000"/>
              </a:solidFill>
              <a:latin typeface="ＭＳ Ｐゴシック" panose="020B0600070205080204" pitchFamily="50" charset="-128"/>
              <a:ea typeface="ＭＳ Ｐゴシック" panose="020B0600070205080204" pitchFamily="50" charset="-128"/>
            </a:endParaRPr>
          </a:p>
          <a:p>
            <a:pPr marL="0" indent="0">
              <a:buNone/>
            </a:pPr>
            <a:r>
              <a:rPr lang="ja-JP" altLang="en-US" sz="2400" dirty="0">
                <a:solidFill>
                  <a:srgbClr val="FF0000"/>
                </a:solidFill>
                <a:latin typeface="ＭＳ Ｐゴシック" panose="020B0600070205080204" pitchFamily="50" charset="-128"/>
                <a:ea typeface="ＭＳ Ｐゴシック" panose="020B0600070205080204" pitchFamily="50" charset="-128"/>
              </a:rPr>
              <a:t>　</a:t>
            </a:r>
            <a:r>
              <a:rPr lang="ja-JP" altLang="en-US" sz="2400" dirty="0" smtClean="0">
                <a:latin typeface="ＭＳ Ｐゴシック" panose="020B0600070205080204" pitchFamily="50" charset="-128"/>
                <a:ea typeface="ＭＳ Ｐゴシック" panose="020B0600070205080204" pitchFamily="50" charset="-128"/>
              </a:rPr>
              <a:t>都道府県</a:t>
            </a:r>
            <a:r>
              <a:rPr lang="ja-JP" altLang="en-US" sz="2400" dirty="0">
                <a:latin typeface="ＭＳ Ｐゴシック" panose="020B0600070205080204" pitchFamily="50" charset="-128"/>
                <a:ea typeface="ＭＳ Ｐゴシック" panose="020B0600070205080204" pitchFamily="50" charset="-128"/>
              </a:rPr>
              <a:t>別の公表状況を見ると、店頭での公表がホームページでの公表に比べると</a:t>
            </a:r>
            <a:r>
              <a:rPr lang="ja-JP" altLang="en-US" sz="2400" dirty="0" smtClean="0">
                <a:latin typeface="ＭＳ Ｐゴシック" panose="020B0600070205080204" pitchFamily="50" charset="-128"/>
                <a:ea typeface="ＭＳ Ｐゴシック" panose="020B0600070205080204" pitchFamily="50" charset="-128"/>
              </a:rPr>
              <a:t>多い</a:t>
            </a:r>
            <a:r>
              <a:rPr lang="ja-JP" altLang="en-US" sz="2400" dirty="0">
                <a:latin typeface="ＭＳ Ｐゴシック" panose="020B0600070205080204" pitchFamily="50" charset="-128"/>
                <a:ea typeface="ＭＳ Ｐゴシック" panose="020B0600070205080204" pitchFamily="50" charset="-128"/>
              </a:rPr>
              <a:t>ので、店頭の公表数の序列と同様な傾向になった。</a:t>
            </a:r>
            <a:endParaRPr lang="ja-JP" altLang="en-US" sz="2400" u="sng" dirty="0" smtClean="0">
              <a:latin typeface="ＭＳ Ｐゴシック" panose="020B0600070205080204" pitchFamily="50" charset="-128"/>
              <a:ea typeface="ＭＳ Ｐゴシック" panose="020B0600070205080204" pitchFamily="50" charset="-128"/>
            </a:endParaRPr>
          </a:p>
        </p:txBody>
      </p:sp>
      <p:sp>
        <p:nvSpPr>
          <p:cNvPr id="6" name="タイトル 1"/>
          <p:cNvSpPr>
            <a:spLocks noGrp="1"/>
          </p:cNvSpPr>
          <p:nvPr>
            <p:ph type="title"/>
          </p:nvPr>
        </p:nvSpPr>
        <p:spPr>
          <a:xfrm>
            <a:off x="539552" y="274638"/>
            <a:ext cx="8064896" cy="1066130"/>
          </a:xfrm>
        </p:spPr>
        <p:style>
          <a:lnRef idx="0">
            <a:schemeClr val="accent3"/>
          </a:lnRef>
          <a:fillRef idx="3">
            <a:schemeClr val="accent3"/>
          </a:fillRef>
          <a:effectRef idx="3">
            <a:schemeClr val="accent3"/>
          </a:effectRef>
          <a:fontRef idx="minor">
            <a:schemeClr val="lt1"/>
          </a:fontRef>
        </p:style>
        <p:txBody>
          <a:bodyPr>
            <a:noAutofit/>
          </a:bodyPr>
          <a:lstStyle/>
          <a:p>
            <a:r>
              <a:rPr lang="ja-JP" altLang="en-US" sz="3200" dirty="0"/>
              <a:t>ＬＰ</a:t>
            </a:r>
            <a:r>
              <a:rPr lang="ja-JP" altLang="en-US" sz="3200" dirty="0" smtClean="0"/>
              <a:t>ガス</a:t>
            </a:r>
            <a:r>
              <a:rPr lang="ja-JP" altLang="en-US" sz="3200" dirty="0"/>
              <a:t>料金の公表状況調査</a:t>
            </a:r>
            <a:r>
              <a:rPr lang="ja-JP" altLang="en-US" sz="3200" dirty="0" smtClean="0"/>
              <a:t>の</a:t>
            </a:r>
            <a:br>
              <a:rPr lang="ja-JP" altLang="en-US" sz="3200" dirty="0" smtClean="0"/>
            </a:br>
            <a:r>
              <a:rPr lang="ja-JP" altLang="en-US" sz="3200" dirty="0" smtClean="0"/>
              <a:t>結果概要について</a:t>
            </a:r>
            <a:endParaRPr kumimoji="1" lang="ja-JP" altLang="en-US" sz="3200" dirty="0"/>
          </a:p>
        </p:txBody>
      </p:sp>
    </p:spTree>
    <p:extLst>
      <p:ext uri="{BB962C8B-B14F-4D97-AF65-F5344CB8AC3E}">
        <p14:creationId xmlns:p14="http://schemas.microsoft.com/office/powerpoint/2010/main" val="27852771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188640"/>
            <a:ext cx="8496944" cy="792088"/>
          </a:xfrm>
        </p:spPr>
        <p:style>
          <a:lnRef idx="2">
            <a:schemeClr val="accent5"/>
          </a:lnRef>
          <a:fillRef idx="1">
            <a:schemeClr val="lt1"/>
          </a:fillRef>
          <a:effectRef idx="0">
            <a:schemeClr val="accent5"/>
          </a:effectRef>
          <a:fontRef idx="minor">
            <a:schemeClr val="dk1"/>
          </a:fontRef>
        </p:style>
        <p:txBody>
          <a:bodyPr>
            <a:noAutofit/>
          </a:bodyPr>
          <a:lstStyle/>
          <a:p>
            <a:r>
              <a:rPr kumimoji="1" lang="ja-JP" altLang="en-US" sz="2800" dirty="0" smtClean="0"/>
              <a:t>別表１　　ホームページ、店頭、ホームページ</a:t>
            </a:r>
            <a:r>
              <a:rPr kumimoji="1" lang="en-US" altLang="ja-JP" sz="2800" dirty="0" smtClean="0"/>
              <a:t>+</a:t>
            </a:r>
            <a:r>
              <a:rPr kumimoji="1" lang="ja-JP" altLang="en-US" sz="2800" dirty="0" smtClean="0"/>
              <a:t>店頭で</a:t>
            </a:r>
            <a:br>
              <a:rPr kumimoji="1" lang="ja-JP" altLang="en-US" sz="2800" dirty="0" smtClean="0"/>
            </a:br>
            <a:r>
              <a:rPr kumimoji="1" lang="ja-JP" altLang="en-US" sz="2800" dirty="0" smtClean="0"/>
              <a:t>標準料金を公表している比率</a:t>
            </a:r>
            <a:endParaRPr kumimoji="1" lang="ja-JP" altLang="en-US" sz="2800" dirty="0"/>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1760949088"/>
              </p:ext>
            </p:extLst>
          </p:nvPr>
        </p:nvGraphicFramePr>
        <p:xfrm>
          <a:off x="107504" y="1169368"/>
          <a:ext cx="8856984" cy="5688632"/>
        </p:xfrm>
        <a:graphic>
          <a:graphicData uri="http://schemas.openxmlformats.org/drawingml/2006/chart">
            <c:chart xmlns:c="http://schemas.openxmlformats.org/drawingml/2006/chart" xmlns:r="http://schemas.openxmlformats.org/officeDocument/2006/relationships" r:id="rId2"/>
          </a:graphicData>
        </a:graphic>
      </p:graphicFrame>
      <p:sp>
        <p:nvSpPr>
          <p:cNvPr id="4" name="スライド番号プレースホルダー 3"/>
          <p:cNvSpPr>
            <a:spLocks noGrp="1"/>
          </p:cNvSpPr>
          <p:nvPr>
            <p:ph type="sldNum" sz="quarter" idx="12"/>
          </p:nvPr>
        </p:nvSpPr>
        <p:spPr>
          <a:xfrm>
            <a:off x="7010400" y="6492875"/>
            <a:ext cx="2133600" cy="365125"/>
          </a:xfrm>
        </p:spPr>
        <p:txBody>
          <a:bodyPr/>
          <a:lstStyle/>
          <a:p>
            <a:fld id="{D2D8002D-B5B0-4BAC-B1F6-782DDCCE6D9C}" type="slidenum">
              <a:rPr kumimoji="1" lang="ja-JP" altLang="en-US" smtClean="0"/>
              <a:t>9</a:t>
            </a:fld>
            <a:endParaRPr kumimoji="1" lang="ja-JP" altLang="en-US"/>
          </a:p>
        </p:txBody>
      </p:sp>
      <p:sp>
        <p:nvSpPr>
          <p:cNvPr id="7" name="テキスト ボックス 6"/>
          <p:cNvSpPr txBox="1"/>
          <p:nvPr/>
        </p:nvSpPr>
        <p:spPr>
          <a:xfrm>
            <a:off x="107504" y="1124744"/>
            <a:ext cx="432048" cy="276999"/>
          </a:xfrm>
          <a:prstGeom prst="rect">
            <a:avLst/>
          </a:prstGeom>
          <a:noFill/>
        </p:spPr>
        <p:txBody>
          <a:bodyPr wrap="square" rtlCol="0">
            <a:spAutoFit/>
          </a:bodyPr>
          <a:lstStyle/>
          <a:p>
            <a:pPr algn="ctr"/>
            <a:r>
              <a:rPr kumimoji="1" lang="en-US" altLang="ja-JP" sz="1200" dirty="0" smtClean="0"/>
              <a:t>%</a:t>
            </a:r>
            <a:endParaRPr kumimoji="1" lang="ja-JP" altLang="en-US" sz="1200" dirty="0"/>
          </a:p>
        </p:txBody>
      </p:sp>
    </p:spTree>
    <p:extLst>
      <p:ext uri="{BB962C8B-B14F-4D97-AF65-F5344CB8AC3E}">
        <p14:creationId xmlns:p14="http://schemas.microsoft.com/office/powerpoint/2010/main" val="27489994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Clarity</Template>
  <TotalTime>3044</TotalTime>
  <Words>808</Words>
  <Application>Microsoft Office PowerPoint</Application>
  <PresentationFormat>画面に合わせる (4:3)</PresentationFormat>
  <Paragraphs>193</Paragraphs>
  <Slides>24</Slides>
  <Notes>1</Notes>
  <HiddenSlides>0</HiddenSlides>
  <MMClips>0</MMClips>
  <ScaleCrop>false</ScaleCrop>
  <HeadingPairs>
    <vt:vector size="4" baseType="variant">
      <vt:variant>
        <vt:lpstr>テーマ</vt:lpstr>
      </vt:variant>
      <vt:variant>
        <vt:i4>1</vt:i4>
      </vt:variant>
      <vt:variant>
        <vt:lpstr>スライド タイトル</vt:lpstr>
      </vt:variant>
      <vt:variant>
        <vt:i4>24</vt:i4>
      </vt:variant>
    </vt:vector>
  </HeadingPairs>
  <TitlesOfParts>
    <vt:vector size="25" baseType="lpstr">
      <vt:lpstr>Office ​​テーマ</vt:lpstr>
      <vt:lpstr>PowerPoint プレゼンテーション</vt:lpstr>
      <vt:lpstr>液石法省令・通達の一部改正 ＬＰガス小売営業ガイドラインの制定</vt:lpstr>
      <vt:lpstr>PowerPoint プレゼンテーション</vt:lpstr>
      <vt:lpstr>液石法省令等の一部改正、ＬＰガス小売営業 ガイドラインQ&amp;Aの改訂及び同ガイドランの改訂</vt:lpstr>
      <vt:lpstr>「液石法省令等の一部改正、取引適正化ガイドラインに係るＱ＆Ａ」の改訂の概要</vt:lpstr>
      <vt:lpstr>「液化石油ガスの小売営業における取引適正化 指針」の改訂の概要</vt:lpstr>
      <vt:lpstr>PowerPoint プレゼンテーション</vt:lpstr>
      <vt:lpstr>ＬＰガス料金の公表状況調査の 結果概要について</vt:lpstr>
      <vt:lpstr>別表１　　ホームページ、店頭、ホームページ+店頭で 標準料金を公表している比率</vt:lpstr>
      <vt:lpstr>宮崎県協会が会員販売事業者に対して、店頭公示シールのひな型を配布し、料金公表の推奨を図った。</vt:lpstr>
      <vt:lpstr>参考：平成30年４月１９日 　　　　日本経済新聞掲載</vt:lpstr>
      <vt:lpstr>参考：平成29年12月21日 　　　　東京新聞掲載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参考:平成30年11月2日(金) しんぶん赤旗</vt:lpstr>
      <vt:lpstr>第５章　料金の透明性の確保</vt:lpstr>
      <vt:lpstr>PowerPoint プレゼンテーション</vt:lpstr>
      <vt:lpstr>PowerPoint プレゼンテーション</vt:lpstr>
      <vt:lpstr>ご清聴ありがとうございました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ガス事業の自由化の概要 新規参入事業者の動向</dc:title>
  <dc:creator>ITAMI</dc:creator>
  <cp:lastModifiedBy>jlsa017</cp:lastModifiedBy>
  <cp:revision>182</cp:revision>
  <cp:lastPrinted>2018-11-06T02:11:30Z</cp:lastPrinted>
  <dcterms:created xsi:type="dcterms:W3CDTF">2016-09-12T02:52:37Z</dcterms:created>
  <dcterms:modified xsi:type="dcterms:W3CDTF">2018-11-19T07:43:43Z</dcterms:modified>
</cp:coreProperties>
</file>