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7"/>
  </p:notesMasterIdLst>
  <p:sldIdLst>
    <p:sldId id="279" r:id="rId3"/>
    <p:sldId id="273" r:id="rId4"/>
    <p:sldId id="280" r:id="rId5"/>
    <p:sldId id="260" r:id="rId6"/>
    <p:sldId id="261" r:id="rId7"/>
    <p:sldId id="262" r:id="rId8"/>
    <p:sldId id="263" r:id="rId9"/>
    <p:sldId id="274" r:id="rId10"/>
    <p:sldId id="265" r:id="rId11"/>
    <p:sldId id="266" r:id="rId12"/>
    <p:sldId id="267" r:id="rId13"/>
    <p:sldId id="268" r:id="rId14"/>
    <p:sldId id="269" r:id="rId15"/>
    <p:sldId id="270" r:id="rId16"/>
    <p:sldId id="287" r:id="rId17"/>
    <p:sldId id="275" r:id="rId18"/>
    <p:sldId id="276" r:id="rId19"/>
    <p:sldId id="277" r:id="rId20"/>
    <p:sldId id="278" r:id="rId21"/>
    <p:sldId id="284" r:id="rId22"/>
    <p:sldId id="282" r:id="rId23"/>
    <p:sldId id="281" r:id="rId24"/>
    <p:sldId id="285" r:id="rId25"/>
    <p:sldId id="286" r:id="rId2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934" y="-10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53EC4-DEE9-480D-BDA1-EF92B14E99A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596EA604-1BC2-4CA3-9C92-B7FAA8D15227}">
      <dgm:prSet phldrT="[テキスト]"/>
      <dgm:spPr>
        <a:solidFill>
          <a:srgbClr val="00B050"/>
        </a:solidFill>
      </dgm:spPr>
      <dgm:t>
        <a:bodyPr/>
        <a:lstStyle/>
        <a:p>
          <a:r>
            <a:rPr kumimoji="1" lang="en-US" altLang="ja-JP" dirty="0" smtClean="0"/>
            <a:t>【</a:t>
          </a:r>
          <a:r>
            <a:rPr kumimoji="1" lang="ja-JP" altLang="en-US" dirty="0" smtClean="0"/>
            <a:t>よく実施されている通報訓練</a:t>
          </a:r>
          <a:r>
            <a:rPr kumimoji="1" lang="en-US" altLang="ja-JP" dirty="0" smtClean="0"/>
            <a:t>】</a:t>
          </a:r>
        </a:p>
        <a:p>
          <a:r>
            <a:rPr kumimoji="1" lang="ja-JP" altLang="en-US" dirty="0" smtClean="0"/>
            <a:t>災害電話の通報訓練、中核通報訓練、携帯電話等の通報訓練など</a:t>
          </a:r>
          <a:endParaRPr kumimoji="1" lang="ja-JP" altLang="en-US" dirty="0"/>
        </a:p>
      </dgm:t>
    </dgm:pt>
    <dgm:pt modelId="{2EB92CF4-5CB6-4A41-9F6B-567E4E1FD9AC}" type="parTrans" cxnId="{DC7ED68C-8E66-4634-90CE-5B63567F9E3F}">
      <dgm:prSet/>
      <dgm:spPr/>
      <dgm:t>
        <a:bodyPr/>
        <a:lstStyle/>
        <a:p>
          <a:endParaRPr kumimoji="1" lang="ja-JP" altLang="en-US"/>
        </a:p>
      </dgm:t>
    </dgm:pt>
    <dgm:pt modelId="{D9B0B9F9-3FCE-4ABC-9882-7365E5C352AC}" type="sibTrans" cxnId="{DC7ED68C-8E66-4634-90CE-5B63567F9E3F}">
      <dgm:prSet/>
      <dgm:spPr/>
      <dgm:t>
        <a:bodyPr/>
        <a:lstStyle/>
        <a:p>
          <a:endParaRPr kumimoji="1" lang="ja-JP" altLang="en-US"/>
        </a:p>
      </dgm:t>
    </dgm:pt>
    <dgm:pt modelId="{38276D4A-8DDB-4EB9-88E6-2709804B4D57}">
      <dgm:prSet phldrT="[テキスト]"/>
      <dgm:spPr>
        <a:solidFill>
          <a:srgbClr val="0070C0"/>
        </a:solidFill>
      </dgm:spPr>
      <dgm:t>
        <a:bodyPr/>
        <a:lstStyle/>
        <a:p>
          <a:r>
            <a:rPr kumimoji="1" lang="en-US" altLang="ja-JP" dirty="0" smtClean="0"/>
            <a:t>【</a:t>
          </a:r>
          <a:r>
            <a:rPr kumimoji="1" lang="ja-JP" altLang="en-US" dirty="0" smtClean="0"/>
            <a:t>全Ｌ協がここで求める通報訓練</a:t>
          </a:r>
          <a:r>
            <a:rPr kumimoji="1" lang="en-US" altLang="ja-JP" dirty="0" smtClean="0"/>
            <a:t>】</a:t>
          </a:r>
        </a:p>
        <a:p>
          <a:r>
            <a:rPr kumimoji="1" lang="ja-JP" altLang="en-US" dirty="0" smtClean="0"/>
            <a:t>各販売事業者が様式に則った被害報告を支部⇒県協会のルートで報告する通報訓練</a:t>
          </a:r>
          <a:endParaRPr kumimoji="1" lang="ja-JP" altLang="en-US" dirty="0"/>
        </a:p>
      </dgm:t>
    </dgm:pt>
    <dgm:pt modelId="{5CBE49B6-1638-4860-8908-746E3D0DB7A5}" type="parTrans" cxnId="{4E01AF80-2550-4AC3-B5B6-1154C2FACD08}">
      <dgm:prSet/>
      <dgm:spPr/>
      <dgm:t>
        <a:bodyPr/>
        <a:lstStyle/>
        <a:p>
          <a:endParaRPr kumimoji="1" lang="ja-JP" altLang="en-US"/>
        </a:p>
      </dgm:t>
    </dgm:pt>
    <dgm:pt modelId="{15AD4B8F-82E9-44CE-9340-9845583E4238}" type="sibTrans" cxnId="{4E01AF80-2550-4AC3-B5B6-1154C2FACD08}">
      <dgm:prSet/>
      <dgm:spPr/>
      <dgm:t>
        <a:bodyPr/>
        <a:lstStyle/>
        <a:p>
          <a:endParaRPr kumimoji="1" lang="ja-JP" altLang="en-US"/>
        </a:p>
      </dgm:t>
    </dgm:pt>
    <dgm:pt modelId="{C366FCC4-96D3-4F6C-B37E-46EC68A54253}" type="pres">
      <dgm:prSet presAssocID="{6CA53EC4-DEE9-480D-BDA1-EF92B14E99A2}" presName="rootnode" presStyleCnt="0">
        <dgm:presLayoutVars>
          <dgm:chMax/>
          <dgm:chPref/>
          <dgm:dir/>
          <dgm:animLvl val="lvl"/>
        </dgm:presLayoutVars>
      </dgm:prSet>
      <dgm:spPr/>
      <dgm:t>
        <a:bodyPr/>
        <a:lstStyle/>
        <a:p>
          <a:endParaRPr kumimoji="1" lang="ja-JP" altLang="en-US"/>
        </a:p>
      </dgm:t>
    </dgm:pt>
    <dgm:pt modelId="{44BB83F9-FAFA-49BC-BF3F-A22BBD8E26CD}" type="pres">
      <dgm:prSet presAssocID="{596EA604-1BC2-4CA3-9C92-B7FAA8D15227}" presName="composite" presStyleCnt="0"/>
      <dgm:spPr/>
    </dgm:pt>
    <dgm:pt modelId="{04F70059-950E-466D-A3BB-6EA8D7883324}" type="pres">
      <dgm:prSet presAssocID="{596EA604-1BC2-4CA3-9C92-B7FAA8D15227}" presName="bentUpArrow1" presStyleLbl="alignImgPlace1" presStyleIdx="0" presStyleCnt="1" custLinFactNeighborX="-55636" custLinFactNeighborY="415"/>
      <dgm:spPr/>
    </dgm:pt>
    <dgm:pt modelId="{B8F2BB78-5C8B-46D0-A608-31B08A08336F}" type="pres">
      <dgm:prSet presAssocID="{596EA604-1BC2-4CA3-9C92-B7FAA8D15227}" presName="ParentText" presStyleLbl="node1" presStyleIdx="0" presStyleCnt="2" custScaleX="320889">
        <dgm:presLayoutVars>
          <dgm:chMax val="1"/>
          <dgm:chPref val="1"/>
          <dgm:bulletEnabled val="1"/>
        </dgm:presLayoutVars>
      </dgm:prSet>
      <dgm:spPr/>
      <dgm:t>
        <a:bodyPr/>
        <a:lstStyle/>
        <a:p>
          <a:endParaRPr kumimoji="1" lang="ja-JP" altLang="en-US"/>
        </a:p>
      </dgm:t>
    </dgm:pt>
    <dgm:pt modelId="{5432D049-229D-4C55-98D0-693D98A8D343}" type="pres">
      <dgm:prSet presAssocID="{596EA604-1BC2-4CA3-9C92-B7FAA8D15227}" presName="ChildText" presStyleLbl="revTx" presStyleIdx="0" presStyleCnt="1">
        <dgm:presLayoutVars>
          <dgm:chMax val="0"/>
          <dgm:chPref val="0"/>
          <dgm:bulletEnabled val="1"/>
        </dgm:presLayoutVars>
      </dgm:prSet>
      <dgm:spPr/>
      <dgm:t>
        <a:bodyPr/>
        <a:lstStyle/>
        <a:p>
          <a:endParaRPr kumimoji="1" lang="ja-JP" altLang="en-US"/>
        </a:p>
      </dgm:t>
    </dgm:pt>
    <dgm:pt modelId="{9463BA29-D9E2-46A8-83A9-5AC79C035475}" type="pres">
      <dgm:prSet presAssocID="{D9B0B9F9-3FCE-4ABC-9882-7365E5C352AC}" presName="sibTrans" presStyleCnt="0"/>
      <dgm:spPr/>
    </dgm:pt>
    <dgm:pt modelId="{77803899-0C4E-443E-BE5A-EA676C791559}" type="pres">
      <dgm:prSet presAssocID="{38276D4A-8DDB-4EB9-88E6-2709804B4D57}" presName="composite" presStyleCnt="0"/>
      <dgm:spPr/>
    </dgm:pt>
    <dgm:pt modelId="{17BFD16E-7C75-4AC2-B1F8-7D77AE4C7A98}" type="pres">
      <dgm:prSet presAssocID="{38276D4A-8DDB-4EB9-88E6-2709804B4D57}" presName="ParentText" presStyleLbl="node1" presStyleIdx="1" presStyleCnt="2" custScaleX="320889">
        <dgm:presLayoutVars>
          <dgm:chMax val="1"/>
          <dgm:chPref val="1"/>
          <dgm:bulletEnabled val="1"/>
        </dgm:presLayoutVars>
      </dgm:prSet>
      <dgm:spPr/>
      <dgm:t>
        <a:bodyPr/>
        <a:lstStyle/>
        <a:p>
          <a:endParaRPr kumimoji="1" lang="ja-JP" altLang="en-US"/>
        </a:p>
      </dgm:t>
    </dgm:pt>
  </dgm:ptLst>
  <dgm:cxnLst>
    <dgm:cxn modelId="{DC7ED68C-8E66-4634-90CE-5B63567F9E3F}" srcId="{6CA53EC4-DEE9-480D-BDA1-EF92B14E99A2}" destId="{596EA604-1BC2-4CA3-9C92-B7FAA8D15227}" srcOrd="0" destOrd="0" parTransId="{2EB92CF4-5CB6-4A41-9F6B-567E4E1FD9AC}" sibTransId="{D9B0B9F9-3FCE-4ABC-9882-7365E5C352AC}"/>
    <dgm:cxn modelId="{9BAE1663-5BA8-4DC8-9195-4A3FD3A478F3}" type="presOf" srcId="{6CA53EC4-DEE9-480D-BDA1-EF92B14E99A2}" destId="{C366FCC4-96D3-4F6C-B37E-46EC68A54253}" srcOrd="0" destOrd="0" presId="urn:microsoft.com/office/officeart/2005/8/layout/StepDownProcess"/>
    <dgm:cxn modelId="{F5595295-B0DA-4566-933C-11A633440CF7}" type="presOf" srcId="{38276D4A-8DDB-4EB9-88E6-2709804B4D57}" destId="{17BFD16E-7C75-4AC2-B1F8-7D77AE4C7A98}" srcOrd="0" destOrd="0" presId="urn:microsoft.com/office/officeart/2005/8/layout/StepDownProcess"/>
    <dgm:cxn modelId="{C315ED5C-4141-4310-BE14-87FAABB17012}" type="presOf" srcId="{596EA604-1BC2-4CA3-9C92-B7FAA8D15227}" destId="{B8F2BB78-5C8B-46D0-A608-31B08A08336F}" srcOrd="0" destOrd="0" presId="urn:microsoft.com/office/officeart/2005/8/layout/StepDownProcess"/>
    <dgm:cxn modelId="{4E01AF80-2550-4AC3-B5B6-1154C2FACD08}" srcId="{6CA53EC4-DEE9-480D-BDA1-EF92B14E99A2}" destId="{38276D4A-8DDB-4EB9-88E6-2709804B4D57}" srcOrd="1" destOrd="0" parTransId="{5CBE49B6-1638-4860-8908-746E3D0DB7A5}" sibTransId="{15AD4B8F-82E9-44CE-9340-9845583E4238}"/>
    <dgm:cxn modelId="{39CED452-124C-476D-B1BD-016968FE7794}" type="presParOf" srcId="{C366FCC4-96D3-4F6C-B37E-46EC68A54253}" destId="{44BB83F9-FAFA-49BC-BF3F-A22BBD8E26CD}" srcOrd="0" destOrd="0" presId="urn:microsoft.com/office/officeart/2005/8/layout/StepDownProcess"/>
    <dgm:cxn modelId="{64C4C98A-4371-4FD6-9107-45B7873245DA}" type="presParOf" srcId="{44BB83F9-FAFA-49BC-BF3F-A22BBD8E26CD}" destId="{04F70059-950E-466D-A3BB-6EA8D7883324}" srcOrd="0" destOrd="0" presId="urn:microsoft.com/office/officeart/2005/8/layout/StepDownProcess"/>
    <dgm:cxn modelId="{B8E3B276-13A2-45AB-AAEC-B03FB943B61C}" type="presParOf" srcId="{44BB83F9-FAFA-49BC-BF3F-A22BBD8E26CD}" destId="{B8F2BB78-5C8B-46D0-A608-31B08A08336F}" srcOrd="1" destOrd="0" presId="urn:microsoft.com/office/officeart/2005/8/layout/StepDownProcess"/>
    <dgm:cxn modelId="{E350E35C-470D-4B4F-A78D-792691EBB730}" type="presParOf" srcId="{44BB83F9-FAFA-49BC-BF3F-A22BBD8E26CD}" destId="{5432D049-229D-4C55-98D0-693D98A8D343}" srcOrd="2" destOrd="0" presId="urn:microsoft.com/office/officeart/2005/8/layout/StepDownProcess"/>
    <dgm:cxn modelId="{F50FC441-B0F4-4A4E-BA2D-CE190E36E215}" type="presParOf" srcId="{C366FCC4-96D3-4F6C-B37E-46EC68A54253}" destId="{9463BA29-D9E2-46A8-83A9-5AC79C035475}" srcOrd="1" destOrd="0" presId="urn:microsoft.com/office/officeart/2005/8/layout/StepDownProcess"/>
    <dgm:cxn modelId="{EE5CC608-4D2E-4BD9-A816-D70B050DA662}" type="presParOf" srcId="{C366FCC4-96D3-4F6C-B37E-46EC68A54253}" destId="{77803899-0C4E-443E-BE5A-EA676C791559}" srcOrd="2" destOrd="0" presId="urn:microsoft.com/office/officeart/2005/8/layout/StepDownProcess"/>
    <dgm:cxn modelId="{7360D751-9173-4CA6-8F0A-25EA637BAD5E}" type="presParOf" srcId="{77803899-0C4E-443E-BE5A-EA676C791559}" destId="{17BFD16E-7C75-4AC2-B1F8-7D77AE4C7A9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0C507-71B9-41C7-B3F7-C35EAE118657}" type="doc">
      <dgm:prSet loTypeId="urn:microsoft.com/office/officeart/2005/8/layout/hProcess9" loCatId="process" qsTypeId="urn:microsoft.com/office/officeart/2005/8/quickstyle/simple1" qsCatId="simple" csTypeId="urn:microsoft.com/office/officeart/2005/8/colors/accent1_2" csCatId="accent1" phldr="1"/>
      <dgm:spPr/>
    </dgm:pt>
    <dgm:pt modelId="{88D1225C-6879-4089-B95A-E6B8CD2EC2F8}">
      <dgm:prSet phldrT="[テキスト]"/>
      <dgm:spPr/>
      <dgm:t>
        <a:bodyPr/>
        <a:lstStyle/>
        <a:p>
          <a:pPr algn="ctr"/>
          <a:r>
            <a:rPr kumimoji="1" lang="ja-JP" altLang="en-US" dirty="0" smtClean="0"/>
            <a:t>平時</a:t>
          </a:r>
          <a:endParaRPr kumimoji="1" lang="ja-JP" altLang="en-US" dirty="0"/>
        </a:p>
      </dgm:t>
    </dgm:pt>
    <dgm:pt modelId="{91EB717E-EB3B-4684-BEA9-D6C7A551F0B8}" type="parTrans" cxnId="{B0491334-8B85-4ED4-9E03-AD4E9B6836B9}">
      <dgm:prSet/>
      <dgm:spPr/>
      <dgm:t>
        <a:bodyPr/>
        <a:lstStyle/>
        <a:p>
          <a:endParaRPr kumimoji="1" lang="ja-JP" altLang="en-US"/>
        </a:p>
      </dgm:t>
    </dgm:pt>
    <dgm:pt modelId="{C137A257-0171-42AA-9351-E717838465B3}" type="sibTrans" cxnId="{B0491334-8B85-4ED4-9E03-AD4E9B6836B9}">
      <dgm:prSet/>
      <dgm:spPr/>
      <dgm:t>
        <a:bodyPr/>
        <a:lstStyle/>
        <a:p>
          <a:endParaRPr kumimoji="1" lang="ja-JP" altLang="en-US"/>
        </a:p>
      </dgm:t>
    </dgm:pt>
    <dgm:pt modelId="{F2F4B4F8-7149-43D4-BF6F-8868E5B31AF0}">
      <dgm:prSet phldrT="[テキスト]"/>
      <dgm:spPr/>
      <dgm:t>
        <a:bodyPr/>
        <a:lstStyle/>
        <a:p>
          <a:pPr algn="ctr"/>
          <a:r>
            <a:rPr kumimoji="1" lang="ja-JP" altLang="en-US" dirty="0" smtClean="0"/>
            <a:t>発災予測可能時</a:t>
          </a:r>
          <a:endParaRPr kumimoji="1" lang="ja-JP" altLang="en-US" dirty="0"/>
        </a:p>
      </dgm:t>
    </dgm:pt>
    <dgm:pt modelId="{4C6967B1-48E1-44C9-9B51-97484B453380}" type="parTrans" cxnId="{EB937A03-9608-43E0-B6F1-AA2E8F12659C}">
      <dgm:prSet/>
      <dgm:spPr/>
      <dgm:t>
        <a:bodyPr/>
        <a:lstStyle/>
        <a:p>
          <a:endParaRPr kumimoji="1" lang="ja-JP" altLang="en-US"/>
        </a:p>
      </dgm:t>
    </dgm:pt>
    <dgm:pt modelId="{7417C815-0858-40EC-BA8C-B6919826DA62}" type="sibTrans" cxnId="{EB937A03-9608-43E0-B6F1-AA2E8F12659C}">
      <dgm:prSet/>
      <dgm:spPr/>
      <dgm:t>
        <a:bodyPr/>
        <a:lstStyle/>
        <a:p>
          <a:endParaRPr kumimoji="1" lang="ja-JP" altLang="en-US"/>
        </a:p>
      </dgm:t>
    </dgm:pt>
    <dgm:pt modelId="{6F190883-E972-4B6F-836C-67EB17C16F91}">
      <dgm:prSet phldrT="[テキスト]"/>
      <dgm:spPr/>
      <dgm:t>
        <a:bodyPr/>
        <a:lstStyle/>
        <a:p>
          <a:pPr algn="ctr"/>
          <a:r>
            <a:rPr kumimoji="1" lang="ja-JP" altLang="en-US" dirty="0" smtClean="0"/>
            <a:t>緊急時</a:t>
          </a:r>
          <a:endParaRPr kumimoji="1" lang="ja-JP" altLang="en-US" dirty="0"/>
        </a:p>
      </dgm:t>
    </dgm:pt>
    <dgm:pt modelId="{106D86CC-047E-460E-9923-018300F76137}" type="parTrans" cxnId="{DC4D76A7-890D-4C48-9AC3-B60F39152C22}">
      <dgm:prSet/>
      <dgm:spPr/>
      <dgm:t>
        <a:bodyPr/>
        <a:lstStyle/>
        <a:p>
          <a:endParaRPr kumimoji="1" lang="ja-JP" altLang="en-US"/>
        </a:p>
      </dgm:t>
    </dgm:pt>
    <dgm:pt modelId="{F35783A3-395F-43D5-98AB-485B2DFC1DFE}" type="sibTrans" cxnId="{DC4D76A7-890D-4C48-9AC3-B60F39152C22}">
      <dgm:prSet/>
      <dgm:spPr/>
      <dgm:t>
        <a:bodyPr/>
        <a:lstStyle/>
        <a:p>
          <a:endParaRPr kumimoji="1" lang="ja-JP" altLang="en-US"/>
        </a:p>
      </dgm:t>
    </dgm:pt>
    <dgm:pt modelId="{9D294CDE-0B6F-4B31-832F-9D21158C3FD9}">
      <dgm:prSet phldrT="[テキスト]"/>
      <dgm:spPr/>
      <dgm:t>
        <a:bodyPr/>
        <a:lstStyle/>
        <a:p>
          <a:pPr algn="l"/>
          <a:r>
            <a:rPr kumimoji="1" lang="ja-JP" altLang="en-US" dirty="0" smtClean="0"/>
            <a:t>上記実施を可能とする準備（資機材購入など）</a:t>
          </a:r>
          <a:endParaRPr kumimoji="1" lang="ja-JP" altLang="en-US" dirty="0"/>
        </a:p>
      </dgm:t>
    </dgm:pt>
    <dgm:pt modelId="{5A82EBDB-2F06-4BD8-9F8D-5FEC4DF664FF}" type="parTrans" cxnId="{9A3D7835-F684-48B6-915C-807CF5921FE1}">
      <dgm:prSet/>
      <dgm:spPr/>
      <dgm:t>
        <a:bodyPr/>
        <a:lstStyle/>
        <a:p>
          <a:endParaRPr kumimoji="1" lang="ja-JP" altLang="en-US"/>
        </a:p>
      </dgm:t>
    </dgm:pt>
    <dgm:pt modelId="{D7AA74F8-A01B-4742-9F45-68C99A015DE7}" type="sibTrans" cxnId="{9A3D7835-F684-48B6-915C-807CF5921FE1}">
      <dgm:prSet/>
      <dgm:spPr/>
      <dgm:t>
        <a:bodyPr/>
        <a:lstStyle/>
        <a:p>
          <a:endParaRPr kumimoji="1" lang="ja-JP" altLang="en-US"/>
        </a:p>
      </dgm:t>
    </dgm:pt>
    <dgm:pt modelId="{0055FEFF-92DF-4BB8-A865-604A3CAD1977}">
      <dgm:prSet phldrT="[テキスト]"/>
      <dgm:spPr/>
      <dgm:t>
        <a:bodyPr/>
        <a:lstStyle/>
        <a:p>
          <a:pPr algn="ctr"/>
          <a:r>
            <a:rPr kumimoji="1" lang="ja-JP" altLang="en-US" dirty="0" smtClean="0"/>
            <a:t>上記措置の実施</a:t>
          </a:r>
          <a:endParaRPr kumimoji="1" lang="ja-JP" altLang="en-US" dirty="0"/>
        </a:p>
      </dgm:t>
    </dgm:pt>
    <dgm:pt modelId="{6502173E-BB56-4707-BE7B-6E788ADEC61A}" type="parTrans" cxnId="{464C9B9A-D45E-46CD-BE93-82415E13B763}">
      <dgm:prSet/>
      <dgm:spPr/>
      <dgm:t>
        <a:bodyPr/>
        <a:lstStyle/>
        <a:p>
          <a:endParaRPr kumimoji="1" lang="ja-JP" altLang="en-US"/>
        </a:p>
      </dgm:t>
    </dgm:pt>
    <dgm:pt modelId="{07D98D0B-ECA5-4A0E-B18C-DE9D34871026}" type="sibTrans" cxnId="{464C9B9A-D45E-46CD-BE93-82415E13B763}">
      <dgm:prSet/>
      <dgm:spPr/>
      <dgm:t>
        <a:bodyPr/>
        <a:lstStyle/>
        <a:p>
          <a:endParaRPr kumimoji="1" lang="ja-JP" altLang="en-US"/>
        </a:p>
      </dgm:t>
    </dgm:pt>
    <dgm:pt modelId="{BEBD6091-C101-49A2-9F15-852270C96C09}">
      <dgm:prSet phldrT="[テキスト]"/>
      <dgm:spPr/>
      <dgm:t>
        <a:bodyPr/>
        <a:lstStyle/>
        <a:p>
          <a:pPr algn="ctr"/>
          <a:r>
            <a:rPr kumimoji="1" lang="ja-JP" altLang="en-US" dirty="0" smtClean="0"/>
            <a:t>避難（可能であれば措置の安全確認）</a:t>
          </a:r>
          <a:endParaRPr kumimoji="1" lang="ja-JP" altLang="en-US" dirty="0"/>
        </a:p>
      </dgm:t>
    </dgm:pt>
    <dgm:pt modelId="{47D4F6A7-2252-4346-A138-1A6DCEC18C1B}" type="parTrans" cxnId="{9D341F53-AA3B-4CF9-83AB-1AEC61A9EBF9}">
      <dgm:prSet/>
      <dgm:spPr/>
      <dgm:t>
        <a:bodyPr/>
        <a:lstStyle/>
        <a:p>
          <a:endParaRPr kumimoji="1" lang="ja-JP" altLang="en-US"/>
        </a:p>
      </dgm:t>
    </dgm:pt>
    <dgm:pt modelId="{32CC9DCC-0817-4CDB-AD67-0006BE59A8F5}" type="sibTrans" cxnId="{9D341F53-AA3B-4CF9-83AB-1AEC61A9EBF9}">
      <dgm:prSet/>
      <dgm:spPr/>
      <dgm:t>
        <a:bodyPr/>
        <a:lstStyle/>
        <a:p>
          <a:endParaRPr kumimoji="1" lang="ja-JP" altLang="en-US"/>
        </a:p>
      </dgm:t>
    </dgm:pt>
    <dgm:pt modelId="{7CE71300-E9F9-40FD-BDB5-6C1996E689D2}" type="pres">
      <dgm:prSet presAssocID="{A8C0C507-71B9-41C7-B3F7-C35EAE118657}" presName="CompostProcess" presStyleCnt="0">
        <dgm:presLayoutVars>
          <dgm:dir/>
          <dgm:resizeHandles val="exact"/>
        </dgm:presLayoutVars>
      </dgm:prSet>
      <dgm:spPr/>
    </dgm:pt>
    <dgm:pt modelId="{469AB6B0-4D63-4E12-A395-0E23019ADD8C}" type="pres">
      <dgm:prSet presAssocID="{A8C0C507-71B9-41C7-B3F7-C35EAE118657}" presName="arrow" presStyleLbl="bgShp" presStyleIdx="0" presStyleCnt="1"/>
      <dgm:spPr/>
    </dgm:pt>
    <dgm:pt modelId="{0F376BD2-D1BB-43C5-B4DA-A8DA061CD9E1}" type="pres">
      <dgm:prSet presAssocID="{A8C0C507-71B9-41C7-B3F7-C35EAE118657}" presName="linearProcess" presStyleCnt="0"/>
      <dgm:spPr/>
    </dgm:pt>
    <dgm:pt modelId="{D1D8C2CA-95E3-4C42-9C7F-6F338808D004}" type="pres">
      <dgm:prSet presAssocID="{88D1225C-6879-4089-B95A-E6B8CD2EC2F8}" presName="textNode" presStyleLbl="node1" presStyleIdx="0" presStyleCnt="3">
        <dgm:presLayoutVars>
          <dgm:bulletEnabled val="1"/>
        </dgm:presLayoutVars>
      </dgm:prSet>
      <dgm:spPr/>
      <dgm:t>
        <a:bodyPr/>
        <a:lstStyle/>
        <a:p>
          <a:endParaRPr kumimoji="1" lang="ja-JP" altLang="en-US"/>
        </a:p>
      </dgm:t>
    </dgm:pt>
    <dgm:pt modelId="{F5B0626D-B21D-4989-9697-54716608656C}" type="pres">
      <dgm:prSet presAssocID="{C137A257-0171-42AA-9351-E717838465B3}" presName="sibTrans" presStyleCnt="0"/>
      <dgm:spPr/>
    </dgm:pt>
    <dgm:pt modelId="{E8552676-DC5F-44C6-B2A1-8A61BE8C63A8}" type="pres">
      <dgm:prSet presAssocID="{F2F4B4F8-7149-43D4-BF6F-8868E5B31AF0}" presName="textNode" presStyleLbl="node1" presStyleIdx="1" presStyleCnt="3">
        <dgm:presLayoutVars>
          <dgm:bulletEnabled val="1"/>
        </dgm:presLayoutVars>
      </dgm:prSet>
      <dgm:spPr/>
      <dgm:t>
        <a:bodyPr/>
        <a:lstStyle/>
        <a:p>
          <a:endParaRPr kumimoji="1" lang="ja-JP" altLang="en-US"/>
        </a:p>
      </dgm:t>
    </dgm:pt>
    <dgm:pt modelId="{99D4AE93-038D-4BF9-8B7A-591B04F9179E}" type="pres">
      <dgm:prSet presAssocID="{7417C815-0858-40EC-BA8C-B6919826DA62}" presName="sibTrans" presStyleCnt="0"/>
      <dgm:spPr/>
    </dgm:pt>
    <dgm:pt modelId="{513DECE8-223A-43D3-8550-2C7F8FE92D52}" type="pres">
      <dgm:prSet presAssocID="{6F190883-E972-4B6F-836C-67EB17C16F91}" presName="textNode" presStyleLbl="node1" presStyleIdx="2" presStyleCnt="3">
        <dgm:presLayoutVars>
          <dgm:bulletEnabled val="1"/>
        </dgm:presLayoutVars>
      </dgm:prSet>
      <dgm:spPr/>
      <dgm:t>
        <a:bodyPr/>
        <a:lstStyle/>
        <a:p>
          <a:endParaRPr kumimoji="1" lang="ja-JP" altLang="en-US"/>
        </a:p>
      </dgm:t>
    </dgm:pt>
  </dgm:ptLst>
  <dgm:cxnLst>
    <dgm:cxn modelId="{9D341F53-AA3B-4CF9-83AB-1AEC61A9EBF9}" srcId="{6F190883-E972-4B6F-836C-67EB17C16F91}" destId="{BEBD6091-C101-49A2-9F15-852270C96C09}" srcOrd="0" destOrd="0" parTransId="{47D4F6A7-2252-4346-A138-1A6DCEC18C1B}" sibTransId="{32CC9DCC-0817-4CDB-AD67-0006BE59A8F5}"/>
    <dgm:cxn modelId="{4A3154BC-ABA0-437B-926D-8F755252D03B}" type="presOf" srcId="{A8C0C507-71B9-41C7-B3F7-C35EAE118657}" destId="{7CE71300-E9F9-40FD-BDB5-6C1996E689D2}" srcOrd="0" destOrd="0" presId="urn:microsoft.com/office/officeart/2005/8/layout/hProcess9"/>
    <dgm:cxn modelId="{EB937A03-9608-43E0-B6F1-AA2E8F12659C}" srcId="{A8C0C507-71B9-41C7-B3F7-C35EAE118657}" destId="{F2F4B4F8-7149-43D4-BF6F-8868E5B31AF0}" srcOrd="1" destOrd="0" parTransId="{4C6967B1-48E1-44C9-9B51-97484B453380}" sibTransId="{7417C815-0858-40EC-BA8C-B6919826DA62}"/>
    <dgm:cxn modelId="{B0491334-8B85-4ED4-9E03-AD4E9B6836B9}" srcId="{A8C0C507-71B9-41C7-B3F7-C35EAE118657}" destId="{88D1225C-6879-4089-B95A-E6B8CD2EC2F8}" srcOrd="0" destOrd="0" parTransId="{91EB717E-EB3B-4684-BEA9-D6C7A551F0B8}" sibTransId="{C137A257-0171-42AA-9351-E717838465B3}"/>
    <dgm:cxn modelId="{464C9B9A-D45E-46CD-BE93-82415E13B763}" srcId="{F2F4B4F8-7149-43D4-BF6F-8868E5B31AF0}" destId="{0055FEFF-92DF-4BB8-A865-604A3CAD1977}" srcOrd="0" destOrd="0" parTransId="{6502173E-BB56-4707-BE7B-6E788ADEC61A}" sibTransId="{07D98D0B-ECA5-4A0E-B18C-DE9D34871026}"/>
    <dgm:cxn modelId="{75E4C8BE-7EF1-4026-9095-D424E99F8CEE}" type="presOf" srcId="{0055FEFF-92DF-4BB8-A865-604A3CAD1977}" destId="{E8552676-DC5F-44C6-B2A1-8A61BE8C63A8}" srcOrd="0" destOrd="1" presId="urn:microsoft.com/office/officeart/2005/8/layout/hProcess9"/>
    <dgm:cxn modelId="{601CB12D-6CA1-4101-A691-E6CC631BE635}" type="presOf" srcId="{F2F4B4F8-7149-43D4-BF6F-8868E5B31AF0}" destId="{E8552676-DC5F-44C6-B2A1-8A61BE8C63A8}" srcOrd="0" destOrd="0" presId="urn:microsoft.com/office/officeart/2005/8/layout/hProcess9"/>
    <dgm:cxn modelId="{DC4D76A7-890D-4C48-9AC3-B60F39152C22}" srcId="{A8C0C507-71B9-41C7-B3F7-C35EAE118657}" destId="{6F190883-E972-4B6F-836C-67EB17C16F91}" srcOrd="2" destOrd="0" parTransId="{106D86CC-047E-460E-9923-018300F76137}" sibTransId="{F35783A3-395F-43D5-98AB-485B2DFC1DFE}"/>
    <dgm:cxn modelId="{9A3D7835-F684-48B6-915C-807CF5921FE1}" srcId="{88D1225C-6879-4089-B95A-E6B8CD2EC2F8}" destId="{9D294CDE-0B6F-4B31-832F-9D21158C3FD9}" srcOrd="0" destOrd="0" parTransId="{5A82EBDB-2F06-4BD8-9F8D-5FEC4DF664FF}" sibTransId="{D7AA74F8-A01B-4742-9F45-68C99A015DE7}"/>
    <dgm:cxn modelId="{8CF0FCB5-8489-4C73-ABD8-AAEA357D3AD8}" type="presOf" srcId="{9D294CDE-0B6F-4B31-832F-9D21158C3FD9}" destId="{D1D8C2CA-95E3-4C42-9C7F-6F338808D004}" srcOrd="0" destOrd="1" presId="urn:microsoft.com/office/officeart/2005/8/layout/hProcess9"/>
    <dgm:cxn modelId="{8ED6013C-604C-48C1-AB16-F9081732FEA3}" type="presOf" srcId="{88D1225C-6879-4089-B95A-E6B8CD2EC2F8}" destId="{D1D8C2CA-95E3-4C42-9C7F-6F338808D004}" srcOrd="0" destOrd="0" presId="urn:microsoft.com/office/officeart/2005/8/layout/hProcess9"/>
    <dgm:cxn modelId="{E21FFE50-CF1B-4774-92A2-90581538E58E}" type="presOf" srcId="{BEBD6091-C101-49A2-9F15-852270C96C09}" destId="{513DECE8-223A-43D3-8550-2C7F8FE92D52}" srcOrd="0" destOrd="1" presId="urn:microsoft.com/office/officeart/2005/8/layout/hProcess9"/>
    <dgm:cxn modelId="{B8BF6D6C-F13F-439C-BE0E-3D5164D55571}" type="presOf" srcId="{6F190883-E972-4B6F-836C-67EB17C16F91}" destId="{513DECE8-223A-43D3-8550-2C7F8FE92D52}" srcOrd="0" destOrd="0" presId="urn:microsoft.com/office/officeart/2005/8/layout/hProcess9"/>
    <dgm:cxn modelId="{8827D420-06BB-4CE6-B784-C9601D389EE2}" type="presParOf" srcId="{7CE71300-E9F9-40FD-BDB5-6C1996E689D2}" destId="{469AB6B0-4D63-4E12-A395-0E23019ADD8C}" srcOrd="0" destOrd="0" presId="urn:microsoft.com/office/officeart/2005/8/layout/hProcess9"/>
    <dgm:cxn modelId="{2D60FE9B-FBA6-43E3-9ABC-F8838FF500B1}" type="presParOf" srcId="{7CE71300-E9F9-40FD-BDB5-6C1996E689D2}" destId="{0F376BD2-D1BB-43C5-B4DA-A8DA061CD9E1}" srcOrd="1" destOrd="0" presId="urn:microsoft.com/office/officeart/2005/8/layout/hProcess9"/>
    <dgm:cxn modelId="{2CA62BF9-0013-47A5-985E-3EB9B09E65F3}" type="presParOf" srcId="{0F376BD2-D1BB-43C5-B4DA-A8DA061CD9E1}" destId="{D1D8C2CA-95E3-4C42-9C7F-6F338808D004}" srcOrd="0" destOrd="0" presId="urn:microsoft.com/office/officeart/2005/8/layout/hProcess9"/>
    <dgm:cxn modelId="{E8615FA5-B09B-46ED-8BFD-69589EA3C0B1}" type="presParOf" srcId="{0F376BD2-D1BB-43C5-B4DA-A8DA061CD9E1}" destId="{F5B0626D-B21D-4989-9697-54716608656C}" srcOrd="1" destOrd="0" presId="urn:microsoft.com/office/officeart/2005/8/layout/hProcess9"/>
    <dgm:cxn modelId="{8D8EC55E-BCA9-4E42-91BC-23281EF67ED2}" type="presParOf" srcId="{0F376BD2-D1BB-43C5-B4DA-A8DA061CD9E1}" destId="{E8552676-DC5F-44C6-B2A1-8A61BE8C63A8}" srcOrd="2" destOrd="0" presId="urn:microsoft.com/office/officeart/2005/8/layout/hProcess9"/>
    <dgm:cxn modelId="{3FB6DFE0-5202-4265-B95C-FDF126343D00}" type="presParOf" srcId="{0F376BD2-D1BB-43C5-B4DA-A8DA061CD9E1}" destId="{99D4AE93-038D-4BF9-8B7A-591B04F9179E}" srcOrd="3" destOrd="0" presId="urn:microsoft.com/office/officeart/2005/8/layout/hProcess9"/>
    <dgm:cxn modelId="{72700B87-F59D-4DED-A050-B803990E1198}" type="presParOf" srcId="{0F376BD2-D1BB-43C5-B4DA-A8DA061CD9E1}" destId="{513DECE8-223A-43D3-8550-2C7F8FE92D52}"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70059-950E-466D-A3BB-6EA8D7883324}">
      <dsp:nvSpPr>
        <dsp:cNvPr id="0" name=""/>
        <dsp:cNvSpPr/>
      </dsp:nvSpPr>
      <dsp:spPr>
        <a:xfrm rot="5400000">
          <a:off x="1540232" y="2094916"/>
          <a:ext cx="1029612" cy="117217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2BB78-5C8B-46D0-A608-31B08A08336F}">
      <dsp:nvSpPr>
        <dsp:cNvPr id="0" name=""/>
        <dsp:cNvSpPr/>
      </dsp:nvSpPr>
      <dsp:spPr>
        <a:xfrm>
          <a:off x="5308" y="949297"/>
          <a:ext cx="5561843" cy="1213226"/>
        </a:xfrm>
        <a:prstGeom prst="roundRect">
          <a:avLst>
            <a:gd name="adj" fmla="val 1667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en-US" altLang="ja-JP" sz="1800" kern="1200" dirty="0" smtClean="0"/>
            <a:t>【</a:t>
          </a:r>
          <a:r>
            <a:rPr kumimoji="1" lang="ja-JP" altLang="en-US" sz="1800" kern="1200" dirty="0" smtClean="0"/>
            <a:t>よく実施されている通報訓練</a:t>
          </a:r>
          <a:r>
            <a:rPr kumimoji="1" lang="en-US" altLang="ja-JP" sz="1800" kern="1200" dirty="0" smtClean="0"/>
            <a:t>】</a:t>
          </a:r>
        </a:p>
        <a:p>
          <a:pPr lvl="0" algn="ctr" defTabSz="800100">
            <a:lnSpc>
              <a:spcPct val="90000"/>
            </a:lnSpc>
            <a:spcBef>
              <a:spcPct val="0"/>
            </a:spcBef>
            <a:spcAft>
              <a:spcPct val="35000"/>
            </a:spcAft>
          </a:pPr>
          <a:r>
            <a:rPr kumimoji="1" lang="ja-JP" altLang="en-US" sz="1800" kern="1200" dirty="0" smtClean="0"/>
            <a:t>災害電話の通報訓練、中核通報訓練、携帯電話等の通報訓練など</a:t>
          </a:r>
          <a:endParaRPr kumimoji="1" lang="ja-JP" altLang="en-US" sz="1800" kern="1200" dirty="0"/>
        </a:p>
      </dsp:txBody>
      <dsp:txXfrm>
        <a:off x="64543" y="1008532"/>
        <a:ext cx="5443373" cy="1094756"/>
      </dsp:txXfrm>
    </dsp:sp>
    <dsp:sp modelId="{5432D049-229D-4C55-98D0-693D98A8D343}">
      <dsp:nvSpPr>
        <dsp:cNvPr id="0" name=""/>
        <dsp:cNvSpPr/>
      </dsp:nvSpPr>
      <dsp:spPr>
        <a:xfrm>
          <a:off x="3652860" y="1065006"/>
          <a:ext cx="1260608" cy="980583"/>
        </a:xfrm>
        <a:prstGeom prst="rect">
          <a:avLst/>
        </a:prstGeom>
        <a:noFill/>
        <a:ln>
          <a:noFill/>
        </a:ln>
        <a:effectLst/>
      </dsp:spPr>
      <dsp:style>
        <a:lnRef idx="0">
          <a:scrgbClr r="0" g="0" b="0"/>
        </a:lnRef>
        <a:fillRef idx="0">
          <a:scrgbClr r="0" g="0" b="0"/>
        </a:fillRef>
        <a:effectRef idx="0">
          <a:scrgbClr r="0" g="0" b="0"/>
        </a:effectRef>
        <a:fontRef idx="minor"/>
      </dsp:style>
    </dsp:sp>
    <dsp:sp modelId="{17BFD16E-7C75-4AC2-B1F8-7D77AE4C7A98}">
      <dsp:nvSpPr>
        <dsp:cNvPr id="0" name=""/>
        <dsp:cNvSpPr/>
      </dsp:nvSpPr>
      <dsp:spPr>
        <a:xfrm>
          <a:off x="2674993" y="2312151"/>
          <a:ext cx="5561843" cy="1213226"/>
        </a:xfrm>
        <a:prstGeom prst="roundRect">
          <a:avLst>
            <a:gd name="adj" fmla="val 1667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en-US" altLang="ja-JP" sz="1800" kern="1200" dirty="0" smtClean="0"/>
            <a:t>【</a:t>
          </a:r>
          <a:r>
            <a:rPr kumimoji="1" lang="ja-JP" altLang="en-US" sz="1800" kern="1200" dirty="0" smtClean="0"/>
            <a:t>全Ｌ協がここで求める通報訓練</a:t>
          </a:r>
          <a:r>
            <a:rPr kumimoji="1" lang="en-US" altLang="ja-JP" sz="1800" kern="1200" dirty="0" smtClean="0"/>
            <a:t>】</a:t>
          </a:r>
        </a:p>
        <a:p>
          <a:pPr lvl="0" algn="ctr" defTabSz="800100">
            <a:lnSpc>
              <a:spcPct val="90000"/>
            </a:lnSpc>
            <a:spcBef>
              <a:spcPct val="0"/>
            </a:spcBef>
            <a:spcAft>
              <a:spcPct val="35000"/>
            </a:spcAft>
          </a:pPr>
          <a:r>
            <a:rPr kumimoji="1" lang="ja-JP" altLang="en-US" sz="1800" kern="1200" dirty="0" smtClean="0"/>
            <a:t>各販売事業者が様式に則った被害報告を支部⇒県協会のルートで報告する通報訓練</a:t>
          </a:r>
          <a:endParaRPr kumimoji="1" lang="ja-JP" altLang="en-US" sz="1800" kern="1200" dirty="0"/>
        </a:p>
      </dsp:txBody>
      <dsp:txXfrm>
        <a:off x="2734228" y="2371386"/>
        <a:ext cx="5443373" cy="1094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AB6B0-4D63-4E12-A395-0E23019ADD8C}">
      <dsp:nvSpPr>
        <dsp:cNvPr id="0" name=""/>
        <dsp:cNvSpPr/>
      </dsp:nvSpPr>
      <dsp:spPr>
        <a:xfrm>
          <a:off x="663027" y="0"/>
          <a:ext cx="7514311" cy="14401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8C2CA-95E3-4C42-9C7F-6F338808D004}">
      <dsp:nvSpPr>
        <dsp:cNvPr id="0" name=""/>
        <dsp:cNvSpPr/>
      </dsp:nvSpPr>
      <dsp:spPr>
        <a:xfrm>
          <a:off x="299571" y="432048"/>
          <a:ext cx="2652110" cy="5760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kumimoji="1" lang="ja-JP" altLang="en-US" sz="1200" kern="1200" dirty="0" smtClean="0"/>
            <a:t>平時</a:t>
          </a:r>
          <a:endParaRPr kumimoji="1" lang="ja-JP" altLang="en-US" sz="1200" kern="1200" dirty="0"/>
        </a:p>
        <a:p>
          <a:pPr marL="57150" lvl="1" indent="-57150" algn="l" defTabSz="400050">
            <a:lnSpc>
              <a:spcPct val="90000"/>
            </a:lnSpc>
            <a:spcBef>
              <a:spcPct val="0"/>
            </a:spcBef>
            <a:spcAft>
              <a:spcPct val="15000"/>
            </a:spcAft>
            <a:buChar char="••"/>
          </a:pPr>
          <a:r>
            <a:rPr kumimoji="1" lang="ja-JP" altLang="en-US" sz="900" kern="1200" dirty="0" smtClean="0"/>
            <a:t>上記実施を可能とする準備（資機材購入など）</a:t>
          </a:r>
          <a:endParaRPr kumimoji="1" lang="ja-JP" altLang="en-US" sz="900" kern="1200" dirty="0"/>
        </a:p>
      </dsp:txBody>
      <dsp:txXfrm>
        <a:off x="327692" y="460169"/>
        <a:ext cx="2595868" cy="519822"/>
      </dsp:txXfrm>
    </dsp:sp>
    <dsp:sp modelId="{E8552676-DC5F-44C6-B2A1-8A61BE8C63A8}">
      <dsp:nvSpPr>
        <dsp:cNvPr id="0" name=""/>
        <dsp:cNvSpPr/>
      </dsp:nvSpPr>
      <dsp:spPr>
        <a:xfrm>
          <a:off x="3094128" y="432048"/>
          <a:ext cx="2652110" cy="5760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kumimoji="1" lang="ja-JP" altLang="en-US" sz="1200" kern="1200" dirty="0" smtClean="0"/>
            <a:t>発災予測可能時</a:t>
          </a:r>
          <a:endParaRPr kumimoji="1" lang="ja-JP" altLang="en-US" sz="1200" kern="1200" dirty="0"/>
        </a:p>
        <a:p>
          <a:pPr marL="57150" lvl="1" indent="-57150" algn="ctr" defTabSz="400050">
            <a:lnSpc>
              <a:spcPct val="90000"/>
            </a:lnSpc>
            <a:spcBef>
              <a:spcPct val="0"/>
            </a:spcBef>
            <a:spcAft>
              <a:spcPct val="15000"/>
            </a:spcAft>
            <a:buChar char="••"/>
          </a:pPr>
          <a:r>
            <a:rPr kumimoji="1" lang="ja-JP" altLang="en-US" sz="900" kern="1200" dirty="0" smtClean="0"/>
            <a:t>上記措置の実施</a:t>
          </a:r>
          <a:endParaRPr kumimoji="1" lang="ja-JP" altLang="en-US" sz="900" kern="1200" dirty="0"/>
        </a:p>
      </dsp:txBody>
      <dsp:txXfrm>
        <a:off x="3122249" y="460169"/>
        <a:ext cx="2595868" cy="519822"/>
      </dsp:txXfrm>
    </dsp:sp>
    <dsp:sp modelId="{513DECE8-223A-43D3-8550-2C7F8FE92D52}">
      <dsp:nvSpPr>
        <dsp:cNvPr id="0" name=""/>
        <dsp:cNvSpPr/>
      </dsp:nvSpPr>
      <dsp:spPr>
        <a:xfrm>
          <a:off x="5888685" y="432048"/>
          <a:ext cx="2652110" cy="5760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kumimoji="1" lang="ja-JP" altLang="en-US" sz="1200" kern="1200" dirty="0" smtClean="0"/>
            <a:t>緊急時</a:t>
          </a:r>
          <a:endParaRPr kumimoji="1" lang="ja-JP" altLang="en-US" sz="1200" kern="1200" dirty="0"/>
        </a:p>
        <a:p>
          <a:pPr marL="57150" lvl="1" indent="-57150" algn="ctr" defTabSz="400050">
            <a:lnSpc>
              <a:spcPct val="90000"/>
            </a:lnSpc>
            <a:spcBef>
              <a:spcPct val="0"/>
            </a:spcBef>
            <a:spcAft>
              <a:spcPct val="15000"/>
            </a:spcAft>
            <a:buChar char="••"/>
          </a:pPr>
          <a:r>
            <a:rPr kumimoji="1" lang="ja-JP" altLang="en-US" sz="900" kern="1200" dirty="0" smtClean="0"/>
            <a:t>避難（可能であれば措置の安全確認）</a:t>
          </a:r>
          <a:endParaRPr kumimoji="1" lang="ja-JP" altLang="en-US" sz="900" kern="1200" dirty="0"/>
        </a:p>
      </dsp:txBody>
      <dsp:txXfrm>
        <a:off x="5916806" y="460169"/>
        <a:ext cx="2595868" cy="51982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C22C581-D2B4-4FCF-AA44-C3ACD54347B5}" type="datetimeFigureOut">
              <a:rPr kumimoji="1" lang="ja-JP" altLang="en-US" smtClean="0"/>
              <a:t>2018/12/11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6A1D010B-6A6D-4A00-A18D-A8974C79F8B9}" type="slidenum">
              <a:rPr kumimoji="1" lang="ja-JP" altLang="en-US" smtClean="0"/>
              <a:t>‹#›</a:t>
            </a:fld>
            <a:endParaRPr kumimoji="1" lang="ja-JP" altLang="en-US"/>
          </a:p>
        </p:txBody>
      </p:sp>
    </p:spTree>
    <p:extLst>
      <p:ext uri="{BB962C8B-B14F-4D97-AF65-F5344CB8AC3E}">
        <p14:creationId xmlns:p14="http://schemas.microsoft.com/office/powerpoint/2010/main" val="21448891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AF2E9B-A0FA-4C44-914E-DF6C6616A3CE}" type="slidenum">
              <a:rPr kumimoji="1" lang="ja-JP" altLang="en-US" smtClean="0"/>
              <a:t>20</a:t>
            </a:fld>
            <a:endParaRPr kumimoji="1" lang="ja-JP" altLang="en-US"/>
          </a:p>
        </p:txBody>
      </p:sp>
    </p:spTree>
    <p:extLst>
      <p:ext uri="{BB962C8B-B14F-4D97-AF65-F5344CB8AC3E}">
        <p14:creationId xmlns:p14="http://schemas.microsoft.com/office/powerpoint/2010/main" val="197633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7" y="381000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4" name="正方形/長方形 23"/>
          <p:cNvSpPr/>
          <p:nvPr/>
        </p:nvSpPr>
        <p:spPr>
          <a:xfrm flipV="1">
            <a:off x="5410205"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5" name="正方形/長方形 24"/>
          <p:cNvSpPr/>
          <p:nvPr/>
        </p:nvSpPr>
        <p:spPr>
          <a:xfrm flipV="1">
            <a:off x="5410205"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a:xfrm>
            <a:off x="5"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240189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DCC0AFB2-3FE1-40BE-9E93-5E63C3B46B45}" type="datetime1">
              <a:rPr lang="ja-JP" altLang="en-US" smtClean="0">
                <a:solidFill>
                  <a:srgbClr val="438086"/>
                </a:solidFill>
              </a:rPr>
              <a:pPr/>
              <a:t>2018/12/11</a:t>
            </a:fld>
            <a:endParaRPr lang="ja-JP" altLang="en-US" dirty="0">
              <a:solidFill>
                <a:srgbClr val="438086"/>
              </a:solidFill>
            </a:endParaRPr>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solidFill>
                <a:srgbClr val="438086"/>
              </a:solidFill>
            </a:endParaRPr>
          </a:p>
        </p:txBody>
      </p:sp>
      <p:sp>
        <p:nvSpPr>
          <p:cNvPr id="29" name="スライド番号プレースホルダー 28"/>
          <p:cNvSpPr>
            <a:spLocks noGrp="1"/>
          </p:cNvSpPr>
          <p:nvPr>
            <p:ph type="sldNum" sz="quarter" idx="12"/>
          </p:nvPr>
        </p:nvSpPr>
        <p:spPr>
          <a:xfrm>
            <a:off x="8320090" y="1136"/>
            <a:ext cx="747712" cy="365760"/>
          </a:xfrm>
        </p:spPr>
        <p:txBody>
          <a:bodyPr/>
          <a:lstStyle>
            <a:lvl1pPr algn="r">
              <a:defRPr sz="1800">
                <a:solidFill>
                  <a:schemeClr val="bg1"/>
                </a:solidFill>
              </a:defRPr>
            </a:lvl1pPr>
          </a:lstStyle>
          <a:p>
            <a:fld id="{D9550142-B990-490A-A107-ED7302A7FD52}" type="slidenum">
              <a:rPr lang="ja-JP" altLang="en-US" smtClean="0">
                <a:solidFill>
                  <a:prstClr val="white"/>
                </a:solidFill>
              </a:rPr>
              <a:pPr/>
              <a:t>‹#›</a:t>
            </a:fld>
            <a:endParaRPr lang="ja-JP" altLang="en-US" dirty="0">
              <a:solidFill>
                <a:prstClr val="white"/>
              </a:solidFill>
            </a:endParaRPr>
          </a:p>
        </p:txBody>
      </p:sp>
    </p:spTree>
    <p:extLst>
      <p:ext uri="{BB962C8B-B14F-4D97-AF65-F5344CB8AC3E}">
        <p14:creationId xmlns:p14="http://schemas.microsoft.com/office/powerpoint/2010/main" val="425347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C88AF5-B82C-46AF-AB0E-359494F9AAB8}"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97294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0682DEB-9718-402B-BBC9-99A2BDD30740}"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7428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14788B80-EB3A-4615-82B0-2D266BE88E23}" type="datetime1">
              <a:rPr kumimoji="1" lang="ja-JP" altLang="en-US" smtClean="0">
                <a:solidFill>
                  <a:srgbClr val="438086"/>
                </a:solidFill>
              </a:rPr>
              <a:pPr/>
              <a:t>2018/12/11</a:t>
            </a:fld>
            <a:endParaRPr kumimoji="1" lang="ja-JP" altLang="en-US">
              <a:solidFill>
                <a:srgbClr val="43808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438086"/>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pPr/>
              <a:t>‹#›</a:t>
            </a:fld>
            <a:endParaRPr kumimoji="1" lang="ja-JP" altLang="en-US"/>
          </a:p>
        </p:txBody>
      </p:sp>
      <p:sp>
        <p:nvSpPr>
          <p:cNvPr id="6" name="タイトル 1"/>
          <p:cNvSpPr>
            <a:spLocks noGrp="1"/>
          </p:cNvSpPr>
          <p:nvPr>
            <p:ph type="title"/>
          </p:nvPr>
        </p:nvSpPr>
        <p:spPr>
          <a:xfrm>
            <a:off x="185055" y="188641"/>
            <a:ext cx="8774310"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9"/>
            <a:ext cx="8673897"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185353" y="3104973"/>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185051"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185051" y="4365113"/>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184639" y="764704"/>
            <a:ext cx="8774723"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4095590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86256" y="1520788"/>
            <a:ext cx="6852913"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
        <p:nvSpPr>
          <p:cNvPr id="4" name="日付プレースホルダー 3"/>
          <p:cNvSpPr>
            <a:spLocks noGrp="1"/>
          </p:cNvSpPr>
          <p:nvPr>
            <p:ph type="dt" sz="half" idx="10"/>
          </p:nvPr>
        </p:nvSpPr>
        <p:spPr/>
        <p:txBody>
          <a:bodyPr/>
          <a:lstStyle/>
          <a:p>
            <a:fld id="{2A984DAC-58F9-4A1F-841A-B9DDCFDE0550}" type="datetime1">
              <a:rPr kumimoji="1" lang="ja-JP" altLang="en-US" smtClean="0">
                <a:solidFill>
                  <a:srgbClr val="438086"/>
                </a:solidFill>
              </a:rPr>
              <a:pPr/>
              <a:t>2018/12/11</a:t>
            </a:fld>
            <a:endParaRPr kumimoji="1" lang="ja-JP" altLang="en-US">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pPr/>
              <a:t>‹#›</a:t>
            </a:fld>
            <a:endParaRPr kumimoji="1" lang="ja-JP" altLang="en-US"/>
          </a:p>
        </p:txBody>
      </p:sp>
    </p:spTree>
    <p:extLst>
      <p:ext uri="{BB962C8B-B14F-4D97-AF65-F5344CB8AC3E}">
        <p14:creationId xmlns:p14="http://schemas.microsoft.com/office/powerpoint/2010/main" val="21033605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14788B80-EB3A-4615-82B0-2D266BE88E23}" type="datetime1">
              <a:rPr kumimoji="1" lang="ja-JP" altLang="en-US" smtClean="0">
                <a:solidFill>
                  <a:srgbClr val="438086"/>
                </a:solidFill>
              </a:rPr>
              <a:pPr/>
              <a:t>2018/12/11</a:t>
            </a:fld>
            <a:endParaRPr kumimoji="1" lang="ja-JP" altLang="en-US">
              <a:solidFill>
                <a:srgbClr val="43808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438086"/>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pPr/>
              <a:t>‹#›</a:t>
            </a:fld>
            <a:endParaRPr kumimoji="1" lang="ja-JP" altLang="en-US"/>
          </a:p>
        </p:txBody>
      </p:sp>
      <p:sp>
        <p:nvSpPr>
          <p:cNvPr id="6" name="タイトル 1"/>
          <p:cNvSpPr>
            <a:spLocks noGrp="1"/>
          </p:cNvSpPr>
          <p:nvPr>
            <p:ph type="title"/>
          </p:nvPr>
        </p:nvSpPr>
        <p:spPr>
          <a:xfrm>
            <a:off x="185053" y="188641"/>
            <a:ext cx="8774310"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5"/>
            <a:ext cx="8673897"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185351" y="3104969"/>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185051"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185051" y="4365109"/>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184639" y="764704"/>
            <a:ext cx="8774723"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20417120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86254" y="1520788"/>
            <a:ext cx="6852913"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
        <p:nvSpPr>
          <p:cNvPr id="4" name="日付プレースホルダー 3"/>
          <p:cNvSpPr>
            <a:spLocks noGrp="1"/>
          </p:cNvSpPr>
          <p:nvPr>
            <p:ph type="dt" sz="half" idx="10"/>
          </p:nvPr>
        </p:nvSpPr>
        <p:spPr/>
        <p:txBody>
          <a:bodyPr/>
          <a:lstStyle/>
          <a:p>
            <a:fld id="{2A984DAC-58F9-4A1F-841A-B9DDCFDE0550}" type="datetime1">
              <a:rPr kumimoji="1" lang="ja-JP" altLang="en-US" smtClean="0">
                <a:solidFill>
                  <a:srgbClr val="438086"/>
                </a:solidFill>
              </a:rPr>
              <a:pPr/>
              <a:t>2018/12/11</a:t>
            </a:fld>
            <a:endParaRPr kumimoji="1" lang="ja-JP" altLang="en-US">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pPr/>
              <a:t>‹#›</a:t>
            </a:fld>
            <a:endParaRPr kumimoji="1" lang="ja-JP" altLang="en-US"/>
          </a:p>
        </p:txBody>
      </p:sp>
    </p:spTree>
    <p:extLst>
      <p:ext uri="{BB962C8B-B14F-4D97-AF65-F5344CB8AC3E}">
        <p14:creationId xmlns:p14="http://schemas.microsoft.com/office/powerpoint/2010/main" val="19896381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4" name="正方形/長方形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5" name="正方形/長方形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DCC0AFB2-3FE1-40BE-9E93-5E63C3B46B45}" type="datetime1">
              <a:rPr lang="ja-JP" altLang="en-US" smtClean="0">
                <a:solidFill>
                  <a:srgbClr val="438086"/>
                </a:solidFill>
              </a:rPr>
              <a:pPr/>
              <a:t>2018/12/11</a:t>
            </a:fld>
            <a:endParaRPr lang="ja-JP" altLang="en-US" dirty="0">
              <a:solidFill>
                <a:srgbClr val="438086"/>
              </a:solidFill>
            </a:endParaRPr>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solidFill>
                <a:srgbClr val="438086"/>
              </a:solidFill>
            </a:endParaRPr>
          </a:p>
        </p:txBody>
      </p:sp>
      <p:sp>
        <p:nvSpPr>
          <p:cNvPr id="29" name="スライド番号プレースホルダー 28"/>
          <p:cNvSpPr>
            <a:spLocks noGrp="1"/>
          </p:cNvSpPr>
          <p:nvPr>
            <p:ph type="sldNum" sz="quarter" idx="12"/>
          </p:nvPr>
        </p:nvSpPr>
        <p:spPr>
          <a:xfrm>
            <a:off x="8320089" y="1136"/>
            <a:ext cx="747712" cy="365760"/>
          </a:xfrm>
        </p:spPr>
        <p:txBody>
          <a:bodyPr/>
          <a:lstStyle>
            <a:lvl1pPr algn="r">
              <a:defRPr sz="1800">
                <a:solidFill>
                  <a:schemeClr val="bg1"/>
                </a:solidFill>
              </a:defRPr>
            </a:lvl1pPr>
          </a:lstStyle>
          <a:p>
            <a:fld id="{D9550142-B990-490A-A107-ED7302A7FD52}" type="slidenum">
              <a:rPr lang="ja-JP" altLang="en-US" smtClean="0">
                <a:solidFill>
                  <a:prstClr val="white"/>
                </a:solidFill>
              </a:rPr>
              <a:pPr/>
              <a:t>‹#›</a:t>
            </a:fld>
            <a:endParaRPr lang="ja-JP" altLang="en-US" dirty="0">
              <a:solidFill>
                <a:prstClr val="white"/>
              </a:solidFill>
            </a:endParaRPr>
          </a:p>
        </p:txBody>
      </p:sp>
    </p:spTree>
    <p:extLst>
      <p:ext uri="{BB962C8B-B14F-4D97-AF65-F5344CB8AC3E}">
        <p14:creationId xmlns:p14="http://schemas.microsoft.com/office/powerpoint/2010/main" val="286528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D9B1876-8FB3-49D6-BC42-2F7A98E6D885}"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89744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6151EF16-F022-4360-883A-C70A6B55161E}"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95777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9E68E0FF-A184-4FB2-85C0-DA3C6CB25BB4}" type="datetime1">
              <a:rPr lang="ja-JP" altLang="en-US" smtClean="0">
                <a:solidFill>
                  <a:srgbClr val="438086"/>
                </a:solidFill>
              </a:rPr>
              <a:pPr/>
              <a:t>2018/12/11</a:t>
            </a:fld>
            <a:endParaRPr lang="ja-JP" altLang="en-US" dirty="0">
              <a:solidFill>
                <a:srgbClr val="43808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38086"/>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32802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D9B1876-8FB3-49D6-BC42-2F7A98E6D885}"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125496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12E090E0-8B3A-4E55-8EB1-BCF1A8C6F8C8}" type="datetime1">
              <a:rPr lang="ja-JP" altLang="en-US" smtClean="0">
                <a:solidFill>
                  <a:srgbClr val="438086"/>
                </a:solidFill>
              </a:rPr>
              <a:pPr/>
              <a:t>2018/12/11</a:t>
            </a:fld>
            <a:endParaRPr lang="ja-JP" altLang="en-US" dirty="0">
              <a:solidFill>
                <a:srgbClr val="438086"/>
              </a:solidFill>
            </a:endParaRPr>
          </a:p>
        </p:txBody>
      </p:sp>
      <p:sp>
        <p:nvSpPr>
          <p:cNvPr id="27" name="スライド番号プレースホルダー 26"/>
          <p:cNvSpPr>
            <a:spLocks noGrp="1"/>
          </p:cNvSpPr>
          <p:nvPr>
            <p:ph type="sldNum" sz="quarter" idx="11"/>
          </p:nvPr>
        </p:nvSpPr>
        <p:spPr/>
        <p:txBody>
          <a:bodyPr rtlCol="0"/>
          <a:lstStyle/>
          <a:p>
            <a:fld id="{D9550142-B990-490A-A107-ED7302A7FD52}" type="slidenum">
              <a:rPr lang="ja-JP" altLang="en-US" smtClean="0"/>
              <a:pPr/>
              <a:t>‹#›</a:t>
            </a:fld>
            <a:endParaRPr lang="ja-JP" altLang="en-US" dirty="0"/>
          </a:p>
        </p:txBody>
      </p:sp>
      <p:sp>
        <p:nvSpPr>
          <p:cNvPr id="28" name="フッター プレースホルダー 27"/>
          <p:cNvSpPr>
            <a:spLocks noGrp="1"/>
          </p:cNvSpPr>
          <p:nvPr>
            <p:ph type="ftr" sz="quarter" idx="12"/>
          </p:nvPr>
        </p:nvSpPr>
        <p:spPr/>
        <p:txBody>
          <a:bodyPr rtlCol="0"/>
          <a:lstStyle/>
          <a:p>
            <a:endParaRPr kumimoji="1" lang="ja-JP" altLang="en-US">
              <a:solidFill>
                <a:srgbClr val="438086"/>
              </a:solidFill>
            </a:endParaRPr>
          </a:p>
        </p:txBody>
      </p:sp>
    </p:spTree>
    <p:extLst>
      <p:ext uri="{BB962C8B-B14F-4D97-AF65-F5344CB8AC3E}">
        <p14:creationId xmlns:p14="http://schemas.microsoft.com/office/powerpoint/2010/main" val="3474712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8C692333-5896-40ED-B8CA-F467265F70FF}" type="datetime1">
              <a:rPr lang="ja-JP" altLang="en-US" smtClean="0">
                <a:solidFill>
                  <a:srgbClr val="438086"/>
                </a:solidFill>
              </a:rPr>
              <a:pPr/>
              <a:t>2018/12/11</a:t>
            </a:fld>
            <a:endParaRPr lang="ja-JP" altLang="en-US" dirty="0">
              <a:solidFill>
                <a:srgbClr val="438086"/>
              </a:solidFill>
            </a:endParaRPr>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solidFill>
                <a:srgbClr val="438086"/>
              </a:solidFill>
            </a:endParaRPr>
          </a:p>
        </p:txBody>
      </p:sp>
      <p:sp>
        <p:nvSpPr>
          <p:cNvPr id="5" name="スライド番号プレースホルダー 4"/>
          <p:cNvSpPr>
            <a:spLocks noGrp="1"/>
          </p:cNvSpPr>
          <p:nvPr>
            <p:ph type="sldNum" sz="quarter" idx="12"/>
          </p:nvPr>
        </p:nvSpPr>
        <p:spPr>
          <a:xfrm>
            <a:off x="8174736" y="2272"/>
            <a:ext cx="762000" cy="365760"/>
          </a:xfrm>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05344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DE17B6-8D34-4CCF-9812-0C0F98DD40EF}" type="datetime1">
              <a:rPr lang="ja-JP" altLang="en-US" smtClean="0">
                <a:solidFill>
                  <a:srgbClr val="438086"/>
                </a:solidFill>
              </a:rPr>
              <a:pPr/>
              <a:t>2018/12/11</a:t>
            </a:fld>
            <a:endParaRPr lang="ja-JP" altLang="en-US" dirty="0">
              <a:solidFill>
                <a:srgbClr val="438086"/>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438086"/>
              </a:solidFill>
            </a:endParaRPr>
          </a:p>
        </p:txBody>
      </p:sp>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33548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EB876A3-E840-4997-A153-9C1F43333288}" type="datetime1">
              <a:rPr lang="ja-JP" altLang="en-US" smtClean="0">
                <a:solidFill>
                  <a:srgbClr val="438086"/>
                </a:solidFill>
              </a:rPr>
              <a:pPr/>
              <a:t>2018/12/11</a:t>
            </a:fld>
            <a:endParaRPr lang="ja-JP" altLang="en-US" dirty="0">
              <a:solidFill>
                <a:srgbClr val="43808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38086"/>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98553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CBEEB829-4916-4402-A993-54CEAB5F31F8}" type="datetime1">
              <a:rPr lang="ja-JP" altLang="en-US" smtClean="0">
                <a:solidFill>
                  <a:srgbClr val="438086"/>
                </a:solidFill>
              </a:rPr>
              <a:pPr/>
              <a:t>2018/12/11</a:t>
            </a:fld>
            <a:endParaRPr lang="ja-JP" altLang="en-US" dirty="0">
              <a:solidFill>
                <a:srgbClr val="43808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38086"/>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053369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C88AF5-B82C-46AF-AB0E-359494F9AAB8}"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98999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0682DEB-9718-402B-BBC9-99A2BDD30740}"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393571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14788B80-EB3A-4615-82B0-2D266BE88E23}" type="datetime1">
              <a:rPr kumimoji="1" lang="ja-JP" altLang="en-US" smtClean="0">
                <a:solidFill>
                  <a:srgbClr val="438086"/>
                </a:solidFill>
              </a:rPr>
              <a:pPr/>
              <a:t>2018/12/11</a:t>
            </a:fld>
            <a:endParaRPr kumimoji="1" lang="ja-JP" altLang="en-US">
              <a:solidFill>
                <a:srgbClr val="43808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438086"/>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pPr/>
              <a:t>‹#›</a:t>
            </a:fld>
            <a:endParaRPr kumimoji="1" lang="ja-JP" altLang="en-US"/>
          </a:p>
        </p:txBody>
      </p:sp>
      <p:sp>
        <p:nvSpPr>
          <p:cNvPr id="6" name="タイトル 1"/>
          <p:cNvSpPr>
            <a:spLocks noGrp="1"/>
          </p:cNvSpPr>
          <p:nvPr>
            <p:ph type="title"/>
          </p:nvPr>
        </p:nvSpPr>
        <p:spPr>
          <a:xfrm>
            <a:off x="185051" y="188641"/>
            <a:ext cx="8774310"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1"/>
            <a:ext cx="8673897"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185349" y="3104965"/>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185051"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185051" y="4365105"/>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184639" y="764704"/>
            <a:ext cx="8774723"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38970545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86252" y="1520788"/>
            <a:ext cx="6852913"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
        <p:nvSpPr>
          <p:cNvPr id="4" name="日付プレースホルダー 3"/>
          <p:cNvSpPr>
            <a:spLocks noGrp="1"/>
          </p:cNvSpPr>
          <p:nvPr>
            <p:ph type="dt" sz="half" idx="10"/>
          </p:nvPr>
        </p:nvSpPr>
        <p:spPr/>
        <p:txBody>
          <a:bodyPr/>
          <a:lstStyle/>
          <a:p>
            <a:fld id="{2A984DAC-58F9-4A1F-841A-B9DDCFDE0550}" type="datetime1">
              <a:rPr kumimoji="1" lang="ja-JP" altLang="en-US" smtClean="0">
                <a:solidFill>
                  <a:srgbClr val="438086"/>
                </a:solidFill>
              </a:rPr>
              <a:pPr/>
              <a:t>2018/12/11</a:t>
            </a:fld>
            <a:endParaRPr kumimoji="1" lang="ja-JP" altLang="en-US">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pPr/>
              <a:t>‹#›</a:t>
            </a:fld>
            <a:endParaRPr kumimoji="1" lang="ja-JP" altLang="en-US"/>
          </a:p>
        </p:txBody>
      </p:sp>
    </p:spTree>
    <p:extLst>
      <p:ext uri="{BB962C8B-B14F-4D97-AF65-F5344CB8AC3E}">
        <p14:creationId xmlns:p14="http://schemas.microsoft.com/office/powerpoint/2010/main" val="41422334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6151EF16-F022-4360-883A-C70A6B55161E}" type="datetime1">
              <a:rPr lang="ja-JP" altLang="en-US" smtClean="0">
                <a:solidFill>
                  <a:srgbClr val="438086"/>
                </a:solidFill>
              </a:rPr>
              <a:pPr/>
              <a:t>2018/12/11</a:t>
            </a:fld>
            <a:endParaRPr lang="ja-JP" altLang="en-US" dirty="0">
              <a:solidFill>
                <a:srgbClr val="43808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38086"/>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73656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31"/>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31"/>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9E68E0FF-A184-4FB2-85C0-DA3C6CB25BB4}" type="datetime1">
              <a:rPr lang="ja-JP" altLang="en-US" smtClean="0">
                <a:solidFill>
                  <a:srgbClr val="438086"/>
                </a:solidFill>
              </a:rPr>
              <a:pPr/>
              <a:t>2018/12/11</a:t>
            </a:fld>
            <a:endParaRPr lang="ja-JP" altLang="en-US" dirty="0">
              <a:solidFill>
                <a:srgbClr val="43808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38086"/>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32187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9"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12E090E0-8B3A-4E55-8EB1-BCF1A8C6F8C8}" type="datetime1">
              <a:rPr lang="ja-JP" altLang="en-US" smtClean="0">
                <a:solidFill>
                  <a:srgbClr val="438086"/>
                </a:solidFill>
              </a:rPr>
              <a:pPr/>
              <a:t>2018/12/11</a:t>
            </a:fld>
            <a:endParaRPr lang="ja-JP" altLang="en-US" dirty="0">
              <a:solidFill>
                <a:srgbClr val="438086"/>
              </a:solidFill>
            </a:endParaRPr>
          </a:p>
        </p:txBody>
      </p:sp>
      <p:sp>
        <p:nvSpPr>
          <p:cNvPr id="27" name="スライド番号プレースホルダー 26"/>
          <p:cNvSpPr>
            <a:spLocks noGrp="1"/>
          </p:cNvSpPr>
          <p:nvPr>
            <p:ph type="sldNum" sz="quarter" idx="11"/>
          </p:nvPr>
        </p:nvSpPr>
        <p:spPr/>
        <p:txBody>
          <a:bodyPr rtlCol="0"/>
          <a:lstStyle/>
          <a:p>
            <a:fld id="{D9550142-B990-490A-A107-ED7302A7FD52}" type="slidenum">
              <a:rPr lang="ja-JP" altLang="en-US" smtClean="0"/>
              <a:pPr/>
              <a:t>‹#›</a:t>
            </a:fld>
            <a:endParaRPr lang="ja-JP" altLang="en-US" dirty="0"/>
          </a:p>
        </p:txBody>
      </p:sp>
      <p:sp>
        <p:nvSpPr>
          <p:cNvPr id="28" name="フッター プレースホルダー 27"/>
          <p:cNvSpPr>
            <a:spLocks noGrp="1"/>
          </p:cNvSpPr>
          <p:nvPr>
            <p:ph type="ftr" sz="quarter" idx="12"/>
          </p:nvPr>
        </p:nvSpPr>
        <p:spPr/>
        <p:txBody>
          <a:bodyPr rtlCol="0"/>
          <a:lstStyle/>
          <a:p>
            <a:endParaRPr kumimoji="1" lang="ja-JP" altLang="en-US">
              <a:solidFill>
                <a:srgbClr val="438086"/>
              </a:solidFill>
            </a:endParaRPr>
          </a:p>
        </p:txBody>
      </p:sp>
    </p:spTree>
    <p:extLst>
      <p:ext uri="{BB962C8B-B14F-4D97-AF65-F5344CB8AC3E}">
        <p14:creationId xmlns:p14="http://schemas.microsoft.com/office/powerpoint/2010/main" val="193333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8C692333-5896-40ED-B8CA-F467265F70FF}" type="datetime1">
              <a:rPr lang="ja-JP" altLang="en-US" smtClean="0">
                <a:solidFill>
                  <a:srgbClr val="438086"/>
                </a:solidFill>
              </a:rPr>
              <a:pPr/>
              <a:t>2018/12/11</a:t>
            </a:fld>
            <a:endParaRPr lang="ja-JP" altLang="en-US" dirty="0">
              <a:solidFill>
                <a:srgbClr val="438086"/>
              </a:solidFill>
            </a:endParaRPr>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solidFill>
                <a:srgbClr val="438086"/>
              </a:solidFill>
            </a:endParaRPr>
          </a:p>
        </p:txBody>
      </p:sp>
      <p:sp>
        <p:nvSpPr>
          <p:cNvPr id="5" name="スライド番号プレースホルダー 4"/>
          <p:cNvSpPr>
            <a:spLocks noGrp="1"/>
          </p:cNvSpPr>
          <p:nvPr>
            <p:ph type="sldNum" sz="quarter" idx="12"/>
          </p:nvPr>
        </p:nvSpPr>
        <p:spPr>
          <a:xfrm>
            <a:off x="8174736" y="2272"/>
            <a:ext cx="762000" cy="365760"/>
          </a:xfrm>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99002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DE17B6-8D34-4CCF-9812-0C0F98DD40EF}" type="datetime1">
              <a:rPr lang="ja-JP" altLang="en-US" smtClean="0">
                <a:solidFill>
                  <a:srgbClr val="438086"/>
                </a:solidFill>
              </a:rPr>
              <a:pPr/>
              <a:t>2018/12/11</a:t>
            </a:fld>
            <a:endParaRPr lang="ja-JP" altLang="en-US" dirty="0">
              <a:solidFill>
                <a:srgbClr val="438086"/>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438086"/>
              </a:solidFill>
            </a:endParaRPr>
          </a:p>
        </p:txBody>
      </p:sp>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83305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EB876A3-E840-4997-A153-9C1F43333288}" type="datetime1">
              <a:rPr lang="ja-JP" altLang="en-US" smtClean="0">
                <a:solidFill>
                  <a:srgbClr val="438086"/>
                </a:solidFill>
              </a:rPr>
              <a:pPr/>
              <a:t>2018/12/11</a:t>
            </a:fld>
            <a:endParaRPr lang="ja-JP" altLang="en-US" dirty="0">
              <a:solidFill>
                <a:srgbClr val="43808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38086"/>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1404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9" y="1109161"/>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CBEEB829-4916-4402-A993-54CEAB5F31F8}" type="datetime1">
              <a:rPr lang="ja-JP" altLang="en-US" smtClean="0">
                <a:solidFill>
                  <a:srgbClr val="438086"/>
                </a:solidFill>
              </a:rPr>
              <a:pPr/>
              <a:t>2018/12/11</a:t>
            </a:fld>
            <a:endParaRPr lang="ja-JP" altLang="en-US" dirty="0">
              <a:solidFill>
                <a:srgbClr val="43808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38086"/>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92721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2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0" name="正方形/長方形 29"/>
          <p:cNvSpPr/>
          <p:nvPr/>
        </p:nvSpPr>
        <p:spPr>
          <a:xfrm>
            <a:off x="5" y="30828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1" name="正方形/長方形 30"/>
          <p:cNvSpPr/>
          <p:nvPr/>
        </p:nvSpPr>
        <p:spPr>
          <a:xfrm flipV="1">
            <a:off x="5410187" y="36025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2" name="正方形/長方形 31"/>
          <p:cNvSpPr/>
          <p:nvPr/>
        </p:nvSpPr>
        <p:spPr>
          <a:xfrm flipV="1">
            <a:off x="5410205" y="44011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64AFCAB-CDEB-40E6-9C7E-3BC9948478FB}" type="datetime1">
              <a:rPr lang="ja-JP" altLang="en-US" smtClean="0">
                <a:solidFill>
                  <a:srgbClr val="438086"/>
                </a:solidFill>
              </a:rPr>
              <a:pPr/>
              <a:t>2018/12/11</a:t>
            </a:fld>
            <a:endParaRPr lang="ja-JP" altLang="en-US" dirty="0">
              <a:solidFill>
                <a:srgbClr val="438086"/>
              </a:solidFill>
            </a:endParaRPr>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solidFill>
                <a:srgbClr val="438086"/>
              </a:solidFill>
            </a:endParaRPr>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774919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14" r:id="rId14"/>
    <p:sldLayoutId id="2147483687" r:id="rId15"/>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0" name="正方形/長方形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1" name="正方形/長方形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2" name="正方形/長方形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64AFCAB-CDEB-40E6-9C7E-3BC9948478FB}" type="datetime1">
              <a:rPr lang="ja-JP" altLang="en-US" smtClean="0">
                <a:solidFill>
                  <a:srgbClr val="438086"/>
                </a:solidFill>
              </a:rPr>
              <a:pPr/>
              <a:t>2018/12/11</a:t>
            </a:fld>
            <a:endParaRPr lang="ja-JP" altLang="en-US" dirty="0">
              <a:solidFill>
                <a:srgbClr val="438086"/>
              </a:solidFill>
            </a:endParaRPr>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solidFill>
                <a:srgbClr val="438086"/>
              </a:solidFill>
            </a:endParaRPr>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183123855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7744" y="1124744"/>
            <a:ext cx="9228831" cy="1470025"/>
          </a:xfrm>
        </p:spPr>
        <p:txBody>
          <a:bodyPr>
            <a:normAutofit/>
          </a:bodyPr>
          <a:lstStyle/>
          <a:p>
            <a:pPr algn="ctr"/>
            <a:r>
              <a:rPr lang="ja-JP" altLang="en-US" dirty="0"/>
              <a:t>お客様相談所研修会</a:t>
            </a:r>
            <a:r>
              <a:rPr lang="ja-JP" altLang="en-US" dirty="0" smtClean="0"/>
              <a:t>（保安関係）</a:t>
            </a:r>
            <a:endParaRPr kumimoji="1" lang="ja-JP" altLang="en-US" dirty="0"/>
          </a:p>
        </p:txBody>
      </p:sp>
      <p:sp>
        <p:nvSpPr>
          <p:cNvPr id="4" name="タイトル 2"/>
          <p:cNvSpPr txBox="1">
            <a:spLocks/>
          </p:cNvSpPr>
          <p:nvPr/>
        </p:nvSpPr>
        <p:spPr>
          <a:xfrm>
            <a:off x="185053" y="4509123"/>
            <a:ext cx="8774310" cy="1037729"/>
          </a:xfrm>
          <a:prstGeom prst="rect">
            <a:avLst/>
          </a:prstGeom>
        </p:spPr>
        <p:txBody>
          <a:bodyPr vert="horz" anchor="b">
            <a:normAutofit/>
          </a:bodyPr>
          <a:lstStyle>
            <a:lvl1pPr algn="l" rtl="0" eaLnBrk="1" latinLnBrk="0" hangingPunct="1">
              <a:spcBef>
                <a:spcPct val="0"/>
              </a:spcBef>
              <a:buNone/>
              <a:defRPr kumimoji="1" sz="4400" kern="1200">
                <a:solidFill>
                  <a:schemeClr val="bg1"/>
                </a:solidFill>
                <a:latin typeface="+mj-lt"/>
                <a:ea typeface="+mj-ea"/>
                <a:cs typeface="+mj-cs"/>
              </a:defRPr>
            </a:lvl1pPr>
          </a:lstStyle>
          <a:p>
            <a:pPr algn="r"/>
            <a:endParaRPr lang="en-US" altLang="ja-JP" b="1" dirty="0" smtClean="0">
              <a:solidFill>
                <a:prstClr val="black"/>
              </a:solidFill>
            </a:endParaRPr>
          </a:p>
        </p:txBody>
      </p:sp>
      <p:sp>
        <p:nvSpPr>
          <p:cNvPr id="5" name="タイトル 2"/>
          <p:cNvSpPr txBox="1">
            <a:spLocks/>
          </p:cNvSpPr>
          <p:nvPr/>
        </p:nvSpPr>
        <p:spPr>
          <a:xfrm>
            <a:off x="369690" y="4638330"/>
            <a:ext cx="8774310" cy="461665"/>
          </a:xfrm>
          <a:prstGeom prst="rect">
            <a:avLst/>
          </a:prstGeom>
        </p:spPr>
        <p:txBody>
          <a:bodyPr vert="horz" anchor="b">
            <a:normAutofit fontScale="62500" lnSpcReduction="20000"/>
          </a:bodyPr>
          <a:lstStyle>
            <a:lvl1pPr algn="l" rtl="0" eaLnBrk="1" latinLnBrk="0" hangingPunct="1">
              <a:spcBef>
                <a:spcPct val="0"/>
              </a:spcBef>
              <a:buNone/>
              <a:defRPr kumimoji="1" sz="4400" kern="1200">
                <a:solidFill>
                  <a:schemeClr val="bg1"/>
                </a:solidFill>
                <a:latin typeface="+mj-lt"/>
                <a:ea typeface="+mj-ea"/>
                <a:cs typeface="+mj-cs"/>
              </a:defRPr>
            </a:lvl1pPr>
          </a:lstStyle>
          <a:p>
            <a:r>
              <a:rPr lang="ja-JP" altLang="en-US" dirty="0" smtClean="0">
                <a:solidFill>
                  <a:prstClr val="white"/>
                </a:solidFill>
              </a:rPr>
              <a:t>今回の豪雨災害の概要</a:t>
            </a:r>
            <a:endParaRPr lang="ja-JP" altLang="en-US" dirty="0">
              <a:solidFill>
                <a:prstClr val="white"/>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218" y="5661251"/>
            <a:ext cx="3683977"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txBox="1">
            <a:spLocks/>
          </p:cNvSpPr>
          <p:nvPr/>
        </p:nvSpPr>
        <p:spPr>
          <a:xfrm>
            <a:off x="5724128" y="0"/>
            <a:ext cx="3759653" cy="735013"/>
          </a:xfrm>
          <a:prstGeom prst="rect">
            <a:avLst/>
          </a:prstGeom>
        </p:spPr>
        <p:txBody>
          <a:bodyPr vert="horz" anchor="b">
            <a:normAutofit/>
          </a:bodyPr>
          <a:lstStyle>
            <a:lvl1pPr algn="l" rtl="0" eaLnBrk="1" latinLnBrk="0" hangingPunct="1">
              <a:spcBef>
                <a:spcPct val="0"/>
              </a:spcBef>
              <a:buNone/>
              <a:defRPr kumimoji="1" sz="4400" kern="1200">
                <a:solidFill>
                  <a:schemeClr val="bg1"/>
                </a:solidFill>
                <a:latin typeface="+mj-lt"/>
                <a:ea typeface="+mj-ea"/>
                <a:cs typeface="+mj-cs"/>
              </a:defRPr>
            </a:lvl1pPr>
          </a:lstStyle>
          <a:p>
            <a:pPr algn="ctr"/>
            <a:r>
              <a:rPr lang="ja-JP" altLang="en-US" sz="2800" dirty="0" smtClean="0"/>
              <a:t>その他１</a:t>
            </a:r>
            <a:endParaRPr lang="ja-JP" altLang="en-US" sz="2800" dirty="0"/>
          </a:p>
        </p:txBody>
      </p:sp>
    </p:spTree>
    <p:extLst>
      <p:ext uri="{BB962C8B-B14F-4D97-AF65-F5344CB8AC3E}">
        <p14:creationId xmlns:p14="http://schemas.microsoft.com/office/powerpoint/2010/main" val="1134439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10</a:t>
            </a:fld>
            <a:endParaRPr kumimoji="1" lang="ja-JP" altLang="en-US"/>
          </a:p>
        </p:txBody>
      </p:sp>
      <p:sp>
        <p:nvSpPr>
          <p:cNvPr id="3" name="タイトル 2"/>
          <p:cNvSpPr>
            <a:spLocks noGrp="1"/>
          </p:cNvSpPr>
          <p:nvPr>
            <p:ph type="title"/>
          </p:nvPr>
        </p:nvSpPr>
        <p:spPr>
          <a:xfrm>
            <a:off x="185055" y="548687"/>
            <a:ext cx="8774310" cy="461665"/>
          </a:xfrm>
        </p:spPr>
        <p:txBody>
          <a:bodyPr/>
          <a:lstStyle/>
          <a:p>
            <a:pPr marL="342900" indent="-342900"/>
            <a:r>
              <a:rPr lang="ja-JP" altLang="en-US" dirty="0" smtClean="0"/>
              <a:t>２．実施のポイント①</a:t>
            </a:r>
            <a:endParaRPr lang="en-US" altLang="ja-JP" dirty="0"/>
          </a:p>
        </p:txBody>
      </p:sp>
      <p:sp>
        <p:nvSpPr>
          <p:cNvPr id="8" name="テキスト プレースホルダー 7"/>
          <p:cNvSpPr>
            <a:spLocks noGrp="1"/>
          </p:cNvSpPr>
          <p:nvPr>
            <p:ph type="body" sz="quarter" idx="13"/>
          </p:nvPr>
        </p:nvSpPr>
        <p:spPr>
          <a:xfrm>
            <a:off x="185051" y="1052736"/>
            <a:ext cx="8774723" cy="556664"/>
          </a:xfrm>
        </p:spPr>
        <p:txBody>
          <a:bodyPr/>
          <a:lstStyle/>
          <a:p>
            <a:r>
              <a:rPr kumimoji="1" lang="ja-JP" altLang="en-US" sz="2200" dirty="0" smtClean="0"/>
              <a:t>容器置場ごとのリスク分類</a:t>
            </a:r>
            <a:endParaRPr kumimoji="1" lang="ja-JP" altLang="en-US" sz="2200" dirty="0"/>
          </a:p>
        </p:txBody>
      </p:sp>
      <p:sp>
        <p:nvSpPr>
          <p:cNvPr id="9" name="テキスト ボックス 8"/>
          <p:cNvSpPr txBox="1"/>
          <p:nvPr/>
        </p:nvSpPr>
        <p:spPr>
          <a:xfrm>
            <a:off x="185051" y="1844824"/>
            <a:ext cx="8773898" cy="5355312"/>
          </a:xfrm>
          <a:prstGeom prst="rect">
            <a:avLst/>
          </a:prstGeom>
          <a:noFill/>
        </p:spPr>
        <p:txBody>
          <a:bodyPr wrap="square" rtlCol="0">
            <a:spAutoFit/>
          </a:bodyPr>
          <a:lstStyle/>
          <a:p>
            <a:r>
              <a:rPr lang="ja-JP" altLang="en-US" sz="1600" dirty="0" smtClean="0">
                <a:solidFill>
                  <a:prstClr val="black"/>
                </a:solidFill>
              </a:rPr>
              <a:t>容器</a:t>
            </a:r>
            <a:r>
              <a:rPr lang="ja-JP" altLang="en-US" sz="1600" dirty="0">
                <a:solidFill>
                  <a:prstClr val="black"/>
                </a:solidFill>
              </a:rPr>
              <a:t>置場の所属する市町村等の</a:t>
            </a:r>
            <a:r>
              <a:rPr lang="ja-JP" altLang="en-US" sz="1600" dirty="0" smtClean="0">
                <a:solidFill>
                  <a:prstClr val="black"/>
                </a:solidFill>
              </a:rPr>
              <a:t>ハザードマップ等を</a:t>
            </a:r>
            <a:r>
              <a:rPr lang="ja-JP" altLang="en-US" sz="1600" dirty="0">
                <a:solidFill>
                  <a:prstClr val="black"/>
                </a:solidFill>
              </a:rPr>
              <a:t>確認のうえ、津波・高潮・洪水・河川決壊による浸水等のリスク（水位）等を確認し、また、自らの容器置場の周囲の状況を鑑み、自らの容器置場の流出リスクを以下のとおり分類する。</a:t>
            </a:r>
          </a:p>
          <a:p>
            <a:endParaRPr lang="en-US" altLang="ja-JP" sz="1600" dirty="0" smtClean="0">
              <a:solidFill>
                <a:prstClr val="black"/>
              </a:solidFill>
            </a:endParaRPr>
          </a:p>
          <a:p>
            <a:r>
              <a:rPr lang="ja-JP" altLang="en-US" sz="1600" dirty="0" smtClean="0">
                <a:solidFill>
                  <a:srgbClr val="FF0000"/>
                </a:solidFill>
              </a:rPr>
              <a:t>①高リスク</a:t>
            </a:r>
            <a:r>
              <a:rPr lang="ja-JP" altLang="en-US" sz="1600" dirty="0">
                <a:solidFill>
                  <a:srgbClr val="FF0000"/>
                </a:solidFill>
              </a:rPr>
              <a:t>容器置場</a:t>
            </a:r>
          </a:p>
          <a:p>
            <a:r>
              <a:rPr lang="ja-JP" altLang="en-US" sz="1600" dirty="0">
                <a:solidFill>
                  <a:prstClr val="black"/>
                </a:solidFill>
              </a:rPr>
              <a:t>容器置場の周囲が浸水に耐えうる強度の壁構造、又はシャッター構造又は金網構造等を有しておらず、かつ、ハザードマップの想定浸水高さが敷地の外壁高さを超えている、または、同等程度の高さしかなく浸水時に敷地外への容器流出が想定される容器置場。</a:t>
            </a:r>
          </a:p>
          <a:p>
            <a:endParaRPr lang="en-US" altLang="ja-JP" sz="1600" dirty="0" smtClean="0">
              <a:solidFill>
                <a:prstClr val="black"/>
              </a:solidFill>
            </a:endParaRPr>
          </a:p>
          <a:p>
            <a:r>
              <a:rPr lang="ja-JP" altLang="en-US" sz="1600" dirty="0" smtClean="0">
                <a:solidFill>
                  <a:srgbClr val="FF0000"/>
                </a:solidFill>
              </a:rPr>
              <a:t>②中リスク</a:t>
            </a:r>
            <a:r>
              <a:rPr lang="ja-JP" altLang="en-US" sz="1600" dirty="0">
                <a:solidFill>
                  <a:srgbClr val="FF0000"/>
                </a:solidFill>
              </a:rPr>
              <a:t>容器置場</a:t>
            </a:r>
          </a:p>
          <a:p>
            <a:r>
              <a:rPr lang="ja-JP" altLang="en-US" sz="1600" dirty="0">
                <a:solidFill>
                  <a:prstClr val="black"/>
                </a:solidFill>
              </a:rPr>
              <a:t>容器置場の周囲が浸水に耐えうる強度の壁構造、又はシャッター構造又は金網構造等を有しておらず、かつ、ハザードマップの想定浸水高さに比べて</a:t>
            </a:r>
            <a:r>
              <a:rPr lang="ja-JP" altLang="en-US" sz="1600" dirty="0" smtClean="0">
                <a:solidFill>
                  <a:prstClr val="black"/>
                </a:solidFill>
              </a:rPr>
              <a:t>敷地の外壁</a:t>
            </a:r>
            <a:r>
              <a:rPr lang="ja-JP" altLang="en-US" sz="1600" dirty="0">
                <a:solidFill>
                  <a:prstClr val="black"/>
                </a:solidFill>
              </a:rPr>
              <a:t>の高さが十分にあり、敷地外への流出が想定されにくい容器置場。</a:t>
            </a:r>
          </a:p>
          <a:p>
            <a:endParaRPr lang="en-US" altLang="ja-JP" sz="1600" dirty="0" smtClean="0">
              <a:solidFill>
                <a:prstClr val="black"/>
              </a:solidFill>
            </a:endParaRPr>
          </a:p>
          <a:p>
            <a:r>
              <a:rPr lang="ja-JP" altLang="en-US" sz="1600" dirty="0" smtClean="0">
                <a:solidFill>
                  <a:srgbClr val="FF0000"/>
                </a:solidFill>
              </a:rPr>
              <a:t>③低リスク</a:t>
            </a:r>
            <a:r>
              <a:rPr lang="ja-JP" altLang="en-US" sz="1600" dirty="0">
                <a:solidFill>
                  <a:srgbClr val="FF0000"/>
                </a:solidFill>
              </a:rPr>
              <a:t>容器置場</a:t>
            </a:r>
          </a:p>
          <a:p>
            <a:r>
              <a:rPr lang="ja-JP" altLang="en-US" sz="1600" dirty="0">
                <a:solidFill>
                  <a:prstClr val="black"/>
                </a:solidFill>
              </a:rPr>
              <a:t>上記以外の容器置場</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⇒容器置場の周囲が浸水に耐えうる強度の壁構造やシャッター、金網等で完全に囲われている場合（周囲だけでなく屋根も含めて囲われている）は低リスク容器置場となる。</a:t>
            </a:r>
            <a:endParaRPr lang="ja-JP" altLang="en-US" sz="1600" dirty="0">
              <a:solidFill>
                <a:prstClr val="black"/>
              </a:solidFill>
            </a:endParaRPr>
          </a:p>
          <a:p>
            <a:endParaRPr lang="en-US" altLang="ja-JP" sz="1600" dirty="0" smtClean="0">
              <a:solidFill>
                <a:prstClr val="black"/>
              </a:solidFill>
            </a:endParaRPr>
          </a:p>
          <a:p>
            <a:endParaRPr lang="en-US" altLang="ja-JP" sz="1600" dirty="0">
              <a:solidFill>
                <a:prstClr val="black"/>
              </a:solidFill>
            </a:endParaRPr>
          </a:p>
          <a:p>
            <a:endParaRPr lang="en-US" altLang="ja-JP" sz="1600" dirty="0" smtClean="0">
              <a:solidFill>
                <a:prstClr val="black"/>
              </a:solidFill>
            </a:endParaRPr>
          </a:p>
        </p:txBody>
      </p:sp>
    </p:spTree>
    <p:extLst>
      <p:ext uri="{BB962C8B-B14F-4D97-AF65-F5344CB8AC3E}">
        <p14:creationId xmlns:p14="http://schemas.microsoft.com/office/powerpoint/2010/main" val="63341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11</a:t>
            </a:fld>
            <a:endParaRPr kumimoji="1" lang="ja-JP" altLang="en-US"/>
          </a:p>
        </p:txBody>
      </p:sp>
      <p:sp>
        <p:nvSpPr>
          <p:cNvPr id="3" name="タイトル 2"/>
          <p:cNvSpPr>
            <a:spLocks noGrp="1"/>
          </p:cNvSpPr>
          <p:nvPr>
            <p:ph type="title"/>
          </p:nvPr>
        </p:nvSpPr>
        <p:spPr>
          <a:xfrm>
            <a:off x="185055" y="548687"/>
            <a:ext cx="8774310" cy="461665"/>
          </a:xfrm>
        </p:spPr>
        <p:txBody>
          <a:bodyPr/>
          <a:lstStyle/>
          <a:p>
            <a:pPr marL="342900" indent="-342900"/>
            <a:r>
              <a:rPr lang="ja-JP" altLang="en-US" dirty="0"/>
              <a:t>３</a:t>
            </a:r>
            <a:r>
              <a:rPr lang="ja-JP" altLang="en-US" dirty="0" smtClean="0"/>
              <a:t>．リスク区分別けの解説</a:t>
            </a:r>
            <a:endParaRPr lang="en-US" altLang="ja-JP"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920" y="5829300"/>
            <a:ext cx="1635369"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2" y="2287520"/>
            <a:ext cx="4712677" cy="26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668" y="3019950"/>
            <a:ext cx="1011980" cy="12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6100785" y="2350628"/>
            <a:ext cx="2858164" cy="646331"/>
          </a:xfrm>
          <a:prstGeom prst="rect">
            <a:avLst/>
          </a:prstGeom>
          <a:noFill/>
          <a:ln>
            <a:solidFill>
              <a:schemeClr val="accent1"/>
            </a:solidFill>
          </a:ln>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高リスク</a:t>
            </a:r>
            <a:r>
              <a:rPr lang="en-US" altLang="ja-JP" sz="1200" dirty="0" smtClean="0">
                <a:solidFill>
                  <a:prstClr val="black"/>
                </a:solidFill>
              </a:rPr>
              <a:t>】</a:t>
            </a:r>
          </a:p>
          <a:p>
            <a:r>
              <a:rPr lang="ja-JP" altLang="en-US" sz="1200" dirty="0" smtClean="0">
                <a:solidFill>
                  <a:prstClr val="black"/>
                </a:solidFill>
              </a:rPr>
              <a:t>ハザードマップの浸水想定高さの</a:t>
            </a:r>
            <a:endParaRPr lang="en-US" altLang="ja-JP" sz="1200" dirty="0" smtClean="0">
              <a:solidFill>
                <a:prstClr val="black"/>
              </a:solidFill>
            </a:endParaRPr>
          </a:p>
          <a:p>
            <a:r>
              <a:rPr lang="ja-JP" altLang="en-US" sz="1200" dirty="0" smtClean="0">
                <a:solidFill>
                  <a:prstClr val="black"/>
                </a:solidFill>
              </a:rPr>
              <a:t>最大値が敷地の外壁を超える</a:t>
            </a:r>
            <a:endParaRPr lang="ja-JP" altLang="en-US" sz="1200" dirty="0">
              <a:solidFill>
                <a:prstClr val="black"/>
              </a:solidFill>
            </a:endParaRPr>
          </a:p>
        </p:txBody>
      </p:sp>
      <p:cxnSp>
        <p:nvCxnSpPr>
          <p:cNvPr id="5" name="直線矢印コネクタ 4"/>
          <p:cNvCxnSpPr/>
          <p:nvPr/>
        </p:nvCxnSpPr>
        <p:spPr>
          <a:xfrm flipV="1">
            <a:off x="5547155" y="2287513"/>
            <a:ext cx="0" cy="7200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554495" y="3695908"/>
            <a:ext cx="0" cy="7116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666" y="3570172"/>
            <a:ext cx="1011980" cy="12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矢印コネクタ 10"/>
          <p:cNvCxnSpPr/>
          <p:nvPr/>
        </p:nvCxnSpPr>
        <p:spPr>
          <a:xfrm>
            <a:off x="5547155" y="3079608"/>
            <a:ext cx="0" cy="53473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100785" y="3070708"/>
            <a:ext cx="2858164" cy="646331"/>
          </a:xfrm>
          <a:prstGeom prst="rect">
            <a:avLst/>
          </a:prstGeom>
          <a:noFill/>
          <a:ln>
            <a:solidFill>
              <a:schemeClr val="accent1"/>
            </a:solidFill>
          </a:ln>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中リスク</a:t>
            </a:r>
            <a:r>
              <a:rPr lang="en-US" altLang="ja-JP" sz="1200" dirty="0" smtClean="0">
                <a:solidFill>
                  <a:prstClr val="black"/>
                </a:solidFill>
              </a:rPr>
              <a:t>】</a:t>
            </a:r>
          </a:p>
          <a:p>
            <a:r>
              <a:rPr lang="ja-JP" altLang="en-US" sz="1200" dirty="0">
                <a:solidFill>
                  <a:prstClr val="black"/>
                </a:solidFill>
              </a:rPr>
              <a:t>ハザードマップの浸水想定高さ</a:t>
            </a:r>
            <a:r>
              <a:rPr lang="ja-JP" altLang="en-US" sz="1200" dirty="0" smtClean="0">
                <a:solidFill>
                  <a:prstClr val="black"/>
                </a:solidFill>
              </a:rPr>
              <a:t>の</a:t>
            </a:r>
            <a:endParaRPr lang="en-US" altLang="ja-JP" sz="1200" dirty="0" smtClean="0">
              <a:solidFill>
                <a:prstClr val="black"/>
              </a:solidFill>
            </a:endParaRPr>
          </a:p>
          <a:p>
            <a:r>
              <a:rPr lang="ja-JP" altLang="en-US" sz="1200" dirty="0" smtClean="0">
                <a:solidFill>
                  <a:prstClr val="black"/>
                </a:solidFill>
              </a:rPr>
              <a:t>最大値が敷地</a:t>
            </a:r>
            <a:r>
              <a:rPr lang="ja-JP" altLang="en-US" sz="1200" dirty="0">
                <a:solidFill>
                  <a:prstClr val="black"/>
                </a:solidFill>
              </a:rPr>
              <a:t>の外壁を</a:t>
            </a:r>
            <a:r>
              <a:rPr lang="ja-JP" altLang="en-US" sz="1200" dirty="0" smtClean="0">
                <a:solidFill>
                  <a:prstClr val="black"/>
                </a:solidFill>
              </a:rPr>
              <a:t>超えない</a:t>
            </a:r>
            <a:endParaRPr lang="ja-JP" altLang="en-US" sz="1200" dirty="0">
              <a:solidFill>
                <a:prstClr val="black"/>
              </a:solidFill>
            </a:endParaRPr>
          </a:p>
        </p:txBody>
      </p:sp>
      <p:sp>
        <p:nvSpPr>
          <p:cNvPr id="22" name="テキスト ボックス 21"/>
          <p:cNvSpPr txBox="1"/>
          <p:nvPr/>
        </p:nvSpPr>
        <p:spPr>
          <a:xfrm>
            <a:off x="6100785" y="3799685"/>
            <a:ext cx="2858164" cy="1015663"/>
          </a:xfrm>
          <a:prstGeom prst="rect">
            <a:avLst/>
          </a:prstGeom>
          <a:noFill/>
          <a:ln>
            <a:solidFill>
              <a:schemeClr val="accent1"/>
            </a:solidFill>
          </a:ln>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低リスク</a:t>
            </a:r>
            <a:r>
              <a:rPr lang="en-US" altLang="ja-JP" sz="1200" dirty="0" smtClean="0">
                <a:solidFill>
                  <a:prstClr val="black"/>
                </a:solidFill>
              </a:rPr>
              <a:t>】</a:t>
            </a:r>
          </a:p>
          <a:p>
            <a:r>
              <a:rPr lang="ja-JP" altLang="en-US" sz="1200" dirty="0" smtClean="0">
                <a:solidFill>
                  <a:prstClr val="black"/>
                </a:solidFill>
              </a:rPr>
              <a:t>ハザードマップ上、浸水が想定されない。</a:t>
            </a:r>
            <a:endParaRPr lang="en-US" altLang="ja-JP" sz="1200" dirty="0" smtClean="0">
              <a:solidFill>
                <a:prstClr val="black"/>
              </a:solidFill>
            </a:endParaRPr>
          </a:p>
          <a:p>
            <a:r>
              <a:rPr lang="ja-JP" altLang="en-US" sz="1200" dirty="0" smtClean="0">
                <a:solidFill>
                  <a:prstClr val="black"/>
                </a:solidFill>
              </a:rPr>
              <a:t>または、プラットフォームが金網や</a:t>
            </a:r>
            <a:endParaRPr lang="en-US" altLang="ja-JP" sz="1200" dirty="0" smtClean="0">
              <a:solidFill>
                <a:prstClr val="black"/>
              </a:solidFill>
            </a:endParaRPr>
          </a:p>
          <a:p>
            <a:r>
              <a:rPr lang="ja-JP" altLang="en-US" sz="1200" dirty="0" smtClean="0">
                <a:solidFill>
                  <a:prstClr val="black"/>
                </a:solidFill>
              </a:rPr>
              <a:t>シャッターで覆われ、流出しない構造。</a:t>
            </a:r>
            <a:endParaRPr lang="en-US" altLang="ja-JP" sz="1200" dirty="0" smtClean="0">
              <a:solidFill>
                <a:prstClr val="black"/>
              </a:solidFill>
            </a:endParaRPr>
          </a:p>
        </p:txBody>
      </p:sp>
    </p:spTree>
    <p:extLst>
      <p:ext uri="{BB962C8B-B14F-4D97-AF65-F5344CB8AC3E}">
        <p14:creationId xmlns:p14="http://schemas.microsoft.com/office/powerpoint/2010/main" val="501399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12</a:t>
            </a:fld>
            <a:endParaRPr kumimoji="1" lang="ja-JP" altLang="en-US"/>
          </a:p>
        </p:txBody>
      </p:sp>
      <p:sp>
        <p:nvSpPr>
          <p:cNvPr id="3" name="タイトル 2"/>
          <p:cNvSpPr>
            <a:spLocks noGrp="1"/>
          </p:cNvSpPr>
          <p:nvPr>
            <p:ph type="title"/>
          </p:nvPr>
        </p:nvSpPr>
        <p:spPr>
          <a:xfrm>
            <a:off x="185055" y="372382"/>
            <a:ext cx="8774310" cy="461665"/>
          </a:xfrm>
        </p:spPr>
        <p:txBody>
          <a:bodyPr/>
          <a:lstStyle/>
          <a:p>
            <a:pPr marL="342900" indent="-342900"/>
            <a:r>
              <a:rPr lang="ja-JP" altLang="en-US" dirty="0" smtClean="0"/>
              <a:t>４．ハザードマップの確認の仕方</a:t>
            </a:r>
            <a:endParaRPr lang="en-US" altLang="ja-JP" dirty="0"/>
          </a:p>
        </p:txBody>
      </p:sp>
      <p:sp>
        <p:nvSpPr>
          <p:cNvPr id="8" name="テキスト プレースホルダー 7"/>
          <p:cNvSpPr>
            <a:spLocks noGrp="1"/>
          </p:cNvSpPr>
          <p:nvPr>
            <p:ph type="body" sz="quarter" idx="13"/>
          </p:nvPr>
        </p:nvSpPr>
        <p:spPr>
          <a:xfrm>
            <a:off x="184229" y="804433"/>
            <a:ext cx="8774723" cy="464331"/>
          </a:xfrm>
        </p:spPr>
        <p:txBody>
          <a:bodyPr/>
          <a:lstStyle/>
          <a:p>
            <a:r>
              <a:rPr kumimoji="1" lang="ja-JP" altLang="en-US" sz="1600" dirty="0" smtClean="0"/>
              <a:t>出来る限り２種類のハザードマップを確認</a:t>
            </a:r>
            <a:endParaRPr kumimoji="1" lang="ja-JP" altLang="en-US" sz="1600" dirty="0"/>
          </a:p>
        </p:txBody>
      </p:sp>
      <p:sp>
        <p:nvSpPr>
          <p:cNvPr id="9" name="テキスト ボックス 8"/>
          <p:cNvSpPr txBox="1"/>
          <p:nvPr/>
        </p:nvSpPr>
        <p:spPr>
          <a:xfrm>
            <a:off x="183465" y="1196752"/>
            <a:ext cx="8773898" cy="5693866"/>
          </a:xfrm>
          <a:prstGeom prst="rect">
            <a:avLst/>
          </a:prstGeom>
          <a:noFill/>
        </p:spPr>
        <p:txBody>
          <a:bodyPr wrap="square" rtlCol="0">
            <a:spAutoFit/>
          </a:bodyPr>
          <a:lstStyle/>
          <a:p>
            <a:r>
              <a:rPr lang="ja-JP" altLang="en-US" sz="1400" dirty="0" smtClean="0">
                <a:solidFill>
                  <a:srgbClr val="FF0000"/>
                </a:solidFill>
              </a:rPr>
              <a:t>手順</a:t>
            </a:r>
            <a:endParaRPr lang="en-US" altLang="ja-JP" sz="1400" dirty="0" smtClean="0">
              <a:solidFill>
                <a:srgbClr val="FF0000"/>
              </a:solidFill>
            </a:endParaRPr>
          </a:p>
          <a:p>
            <a:r>
              <a:rPr lang="ja-JP" altLang="en-US" sz="1400" dirty="0" smtClean="0">
                <a:solidFill>
                  <a:prstClr val="black"/>
                </a:solidFill>
              </a:rPr>
              <a:t>①市町村のハザードマップ（インターネットで○○市　ハザードマップで検索）</a:t>
            </a:r>
            <a:endParaRPr lang="ja-JP" altLang="en-US" sz="1400" dirty="0">
              <a:solidFill>
                <a:prstClr val="black"/>
              </a:solidFill>
            </a:endParaRPr>
          </a:p>
          <a:p>
            <a:r>
              <a:rPr lang="ja-JP" altLang="en-US" sz="1400" b="1" dirty="0" smtClean="0">
                <a:solidFill>
                  <a:prstClr val="black"/>
                </a:solidFill>
              </a:rPr>
              <a:t>↓</a:t>
            </a:r>
            <a:endParaRPr lang="en-US" altLang="ja-JP" sz="1400" b="1" dirty="0" smtClean="0">
              <a:solidFill>
                <a:prstClr val="black"/>
              </a:solidFill>
            </a:endParaRPr>
          </a:p>
          <a:p>
            <a:r>
              <a:rPr lang="ja-JP" altLang="en-US" sz="1400" dirty="0" smtClean="0">
                <a:solidFill>
                  <a:prstClr val="black"/>
                </a:solidFill>
              </a:rPr>
              <a:t>②該当河川事務所のハザードマップの確認（インターネットで○○川　ハザードマップで検索）</a:t>
            </a:r>
            <a:endParaRPr lang="ja-JP" altLang="en-US" sz="1400" dirty="0">
              <a:solidFill>
                <a:prstClr val="black"/>
              </a:solidFill>
            </a:endParaRPr>
          </a:p>
          <a:p>
            <a:r>
              <a:rPr lang="ja-JP" altLang="en-US" sz="1400" dirty="0" smtClean="0">
                <a:solidFill>
                  <a:prstClr val="black"/>
                </a:solidFill>
              </a:rPr>
              <a:t>（河川事務所でも別のハザードマップを策定しているケースがある）</a:t>
            </a:r>
            <a:endParaRPr lang="en-US" altLang="ja-JP" sz="1400" dirty="0" smtClean="0">
              <a:solidFill>
                <a:prstClr val="black"/>
              </a:solidFill>
            </a:endParaRPr>
          </a:p>
          <a:p>
            <a:r>
              <a:rPr lang="ja-JP" altLang="en-US" sz="1400" b="1" dirty="0" smtClean="0">
                <a:solidFill>
                  <a:prstClr val="black"/>
                </a:solidFill>
              </a:rPr>
              <a:t>↓</a:t>
            </a:r>
            <a:endParaRPr lang="en-US" altLang="ja-JP" sz="1400" b="1" dirty="0" smtClean="0">
              <a:solidFill>
                <a:prstClr val="black"/>
              </a:solidFill>
            </a:endParaRPr>
          </a:p>
          <a:p>
            <a:r>
              <a:rPr lang="ja-JP" altLang="en-US" sz="1400" dirty="0" smtClean="0">
                <a:solidFill>
                  <a:prstClr val="black"/>
                </a:solidFill>
              </a:rPr>
              <a:t>③上記のハザードマップを確認のうえ、より</a:t>
            </a:r>
            <a:r>
              <a:rPr lang="ja-JP" altLang="en-US" sz="1400" dirty="0" smtClean="0">
                <a:solidFill>
                  <a:srgbClr val="FF0000"/>
                </a:solidFill>
              </a:rPr>
              <a:t>浸水高さのより高い</a:t>
            </a:r>
            <a:r>
              <a:rPr lang="ja-JP" altLang="en-US" sz="1400" dirty="0" smtClean="0">
                <a:solidFill>
                  <a:prstClr val="black"/>
                </a:solidFill>
              </a:rPr>
              <a:t>ほうの数字を採用する。</a:t>
            </a:r>
            <a:endParaRPr lang="en-US" altLang="ja-JP" sz="1400" dirty="0" smtClean="0">
              <a:solidFill>
                <a:prstClr val="black"/>
              </a:solidFill>
            </a:endParaRPr>
          </a:p>
          <a:p>
            <a:r>
              <a:rPr lang="ja-JP" altLang="en-US" sz="1400" dirty="0" smtClean="0">
                <a:solidFill>
                  <a:prstClr val="black"/>
                </a:solidFill>
              </a:rPr>
              <a:t>（確認方法の例）</a:t>
            </a:r>
            <a:endParaRPr lang="en-US" altLang="ja-JP" sz="1400" dirty="0" smtClean="0">
              <a:solidFill>
                <a:prstClr val="black"/>
              </a:solidFill>
            </a:endParaRPr>
          </a:p>
          <a:p>
            <a:endParaRPr lang="en-US" altLang="ja-JP" sz="1400" dirty="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r>
              <a:rPr lang="en-US" altLang="ja-JP" sz="1400" dirty="0" smtClean="0">
                <a:solidFill>
                  <a:prstClr val="black"/>
                </a:solidFill>
              </a:rPr>
              <a:t>【</a:t>
            </a:r>
            <a:r>
              <a:rPr lang="ja-JP" altLang="en-US" sz="1400" dirty="0" smtClean="0">
                <a:solidFill>
                  <a:prstClr val="black"/>
                </a:solidFill>
              </a:rPr>
              <a:t>充填所１</a:t>
            </a:r>
            <a:r>
              <a:rPr lang="en-US" altLang="ja-JP" sz="1400" dirty="0" smtClean="0">
                <a:solidFill>
                  <a:prstClr val="black"/>
                </a:solidFill>
              </a:rPr>
              <a:t>】</a:t>
            </a:r>
            <a:r>
              <a:rPr lang="ja-JP" altLang="en-US" sz="1400" dirty="0" smtClean="0">
                <a:solidFill>
                  <a:prstClr val="black"/>
                </a:solidFill>
              </a:rPr>
              <a:t>の場合、浸水高さ予想は２ｍ以上なので</a:t>
            </a:r>
            <a:r>
              <a:rPr lang="ja-JP" altLang="en-US" sz="1400" dirty="0">
                <a:solidFill>
                  <a:prstClr val="black"/>
                </a:solidFill>
              </a:rPr>
              <a:t>、高リスク容器</a:t>
            </a:r>
            <a:r>
              <a:rPr lang="ja-JP" altLang="en-US" sz="1400" dirty="0" smtClean="0">
                <a:solidFill>
                  <a:prstClr val="black"/>
                </a:solidFill>
              </a:rPr>
              <a:t>置場に分類する。</a:t>
            </a:r>
            <a:endParaRPr lang="en-US" altLang="ja-JP" sz="1400" dirty="0" smtClean="0">
              <a:solidFill>
                <a:prstClr val="black"/>
              </a:solidFill>
            </a:endParaRPr>
          </a:p>
          <a:p>
            <a:r>
              <a:rPr lang="en-US" altLang="ja-JP" sz="1400" dirty="0">
                <a:solidFill>
                  <a:prstClr val="black"/>
                </a:solidFill>
              </a:rPr>
              <a:t>【</a:t>
            </a:r>
            <a:r>
              <a:rPr lang="ja-JP" altLang="en-US" sz="1400" dirty="0" smtClean="0">
                <a:solidFill>
                  <a:prstClr val="black"/>
                </a:solidFill>
              </a:rPr>
              <a:t>充填所２</a:t>
            </a:r>
            <a:r>
              <a:rPr lang="en-US" altLang="ja-JP" sz="1400" dirty="0" smtClean="0">
                <a:solidFill>
                  <a:prstClr val="black"/>
                </a:solidFill>
              </a:rPr>
              <a:t>】</a:t>
            </a:r>
            <a:r>
              <a:rPr lang="ja-JP" altLang="en-US" sz="1400" dirty="0">
                <a:solidFill>
                  <a:prstClr val="black"/>
                </a:solidFill>
              </a:rPr>
              <a:t>の場合、浸水高さ予想</a:t>
            </a:r>
            <a:r>
              <a:rPr lang="ja-JP" altLang="en-US" sz="1400" dirty="0" smtClean="0">
                <a:solidFill>
                  <a:prstClr val="black"/>
                </a:solidFill>
              </a:rPr>
              <a:t>は０．５～１．０ｍであり、充填所の外壁（立入禁止柵）高さが１ｍ以上あれば中リスク</a:t>
            </a:r>
            <a:r>
              <a:rPr lang="ja-JP" altLang="en-US" sz="1400" dirty="0">
                <a:solidFill>
                  <a:prstClr val="black"/>
                </a:solidFill>
              </a:rPr>
              <a:t>容器置場に</a:t>
            </a:r>
            <a:r>
              <a:rPr lang="ja-JP" altLang="en-US" sz="1400" dirty="0" smtClean="0">
                <a:solidFill>
                  <a:prstClr val="black"/>
                </a:solidFill>
              </a:rPr>
              <a:t>分類し、１ｍ以下であれば、高リスク容器置場に分類する。</a:t>
            </a:r>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（参考）土砂災害マップについて</a:t>
            </a:r>
            <a:endParaRPr lang="en-US" altLang="ja-JP" sz="1400" dirty="0" smtClean="0">
              <a:solidFill>
                <a:prstClr val="black"/>
              </a:solidFill>
            </a:endParaRPr>
          </a:p>
          <a:p>
            <a:r>
              <a:rPr lang="ja-JP" altLang="en-US" sz="1400" dirty="0" smtClean="0">
                <a:solidFill>
                  <a:prstClr val="black"/>
                </a:solidFill>
              </a:rPr>
              <a:t>浸水のハザードマップに加えて、充填所等の所在地の土砂災害リスクについても確認し、しかるべき対応の検討等も行うことが望ましい。</a:t>
            </a:r>
            <a:endParaRPr lang="en-US" altLang="ja-JP" sz="14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59" y="2925944"/>
            <a:ext cx="2660502" cy="112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438" y="2925941"/>
            <a:ext cx="3096560" cy="2298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円/楕円 3"/>
          <p:cNvSpPr/>
          <p:nvPr/>
        </p:nvSpPr>
        <p:spPr>
          <a:xfrm>
            <a:off x="4306124" y="3461231"/>
            <a:ext cx="132938"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a:off x="6355565" y="4292376"/>
            <a:ext cx="132938"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4558260" y="3429000"/>
            <a:ext cx="997034" cy="208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smtClean="0">
                <a:solidFill>
                  <a:srgbClr val="FF0000"/>
                </a:solidFill>
              </a:rPr>
              <a:t>充填所１</a:t>
            </a:r>
            <a:endParaRPr lang="ja-JP" altLang="en-US" sz="1500" dirty="0">
              <a:solidFill>
                <a:srgbClr val="FF0000"/>
              </a:solidFill>
            </a:endParaRPr>
          </a:p>
        </p:txBody>
      </p:sp>
      <p:sp>
        <p:nvSpPr>
          <p:cNvPr id="11" name="正方形/長方形 10"/>
          <p:cNvSpPr/>
          <p:nvPr/>
        </p:nvSpPr>
        <p:spPr>
          <a:xfrm>
            <a:off x="6554971" y="4268784"/>
            <a:ext cx="997034" cy="208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smtClean="0">
                <a:solidFill>
                  <a:srgbClr val="FF0000"/>
                </a:solidFill>
              </a:rPr>
              <a:t>充填所２</a:t>
            </a:r>
            <a:endParaRPr lang="ja-JP" altLang="en-US" sz="1500" dirty="0">
              <a:solidFill>
                <a:srgbClr val="FF0000"/>
              </a:solidFill>
            </a:endParaRPr>
          </a:p>
        </p:txBody>
      </p:sp>
    </p:spTree>
    <p:extLst>
      <p:ext uri="{BB962C8B-B14F-4D97-AF65-F5344CB8AC3E}">
        <p14:creationId xmlns:p14="http://schemas.microsoft.com/office/powerpoint/2010/main" val="237213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13</a:t>
            </a:fld>
            <a:endParaRPr kumimoji="1" lang="ja-JP" altLang="en-US"/>
          </a:p>
        </p:txBody>
      </p:sp>
      <p:sp>
        <p:nvSpPr>
          <p:cNvPr id="3" name="タイトル 2"/>
          <p:cNvSpPr>
            <a:spLocks noGrp="1"/>
          </p:cNvSpPr>
          <p:nvPr>
            <p:ph type="title"/>
          </p:nvPr>
        </p:nvSpPr>
        <p:spPr>
          <a:xfrm>
            <a:off x="118586" y="404664"/>
            <a:ext cx="8774310" cy="461665"/>
          </a:xfrm>
        </p:spPr>
        <p:txBody>
          <a:bodyPr/>
          <a:lstStyle/>
          <a:p>
            <a:pPr marL="342900" indent="-342900"/>
            <a:r>
              <a:rPr lang="ja-JP" altLang="en-US" dirty="0" smtClean="0"/>
              <a:t>５．実施のポイント②</a:t>
            </a:r>
            <a:endParaRPr lang="en-US" altLang="ja-JP" dirty="0"/>
          </a:p>
        </p:txBody>
      </p:sp>
      <p:sp>
        <p:nvSpPr>
          <p:cNvPr id="8" name="テキスト プレースホルダー 7"/>
          <p:cNvSpPr>
            <a:spLocks noGrp="1"/>
          </p:cNvSpPr>
          <p:nvPr>
            <p:ph type="body" sz="quarter" idx="13"/>
          </p:nvPr>
        </p:nvSpPr>
        <p:spPr>
          <a:xfrm>
            <a:off x="185051" y="836712"/>
            <a:ext cx="8774723" cy="432048"/>
          </a:xfrm>
        </p:spPr>
        <p:txBody>
          <a:bodyPr/>
          <a:lstStyle/>
          <a:p>
            <a:r>
              <a:rPr kumimoji="1" lang="ja-JP" altLang="en-US" sz="1300" dirty="0" smtClean="0"/>
              <a:t>高・中リスクの容器置場に関する流出防止措置の対応を時系列に明確化</a:t>
            </a:r>
            <a:endParaRPr kumimoji="1" lang="ja-JP" altLang="en-US" sz="1300" dirty="0"/>
          </a:p>
        </p:txBody>
      </p:sp>
      <p:sp>
        <p:nvSpPr>
          <p:cNvPr id="9" name="テキスト ボックス 8"/>
          <p:cNvSpPr txBox="1"/>
          <p:nvPr/>
        </p:nvSpPr>
        <p:spPr>
          <a:xfrm>
            <a:off x="185051" y="1241467"/>
            <a:ext cx="8773898" cy="1169551"/>
          </a:xfrm>
          <a:prstGeom prst="rect">
            <a:avLst/>
          </a:prstGeom>
          <a:noFill/>
        </p:spPr>
        <p:txBody>
          <a:bodyPr wrap="square" rtlCol="0">
            <a:spAutoFit/>
          </a:bodyPr>
          <a:lstStyle/>
          <a:p>
            <a:pPr marL="285750" indent="-285750">
              <a:buFont typeface="Wingdings" panose="05000000000000000000" pitchFamily="2" charset="2"/>
              <a:buChar char="u"/>
            </a:pPr>
            <a:r>
              <a:rPr lang="ja-JP" altLang="en-US" sz="1400" dirty="0" smtClean="0">
                <a:solidFill>
                  <a:srgbClr val="FF0000"/>
                </a:solidFill>
              </a:rPr>
              <a:t>高リスク容器置場の実施事項</a:t>
            </a:r>
            <a:endParaRPr lang="en-US" altLang="ja-JP" sz="1400" dirty="0" smtClean="0">
              <a:solidFill>
                <a:srgbClr val="FF0000"/>
              </a:solidFill>
            </a:endParaRPr>
          </a:p>
          <a:p>
            <a:r>
              <a:rPr lang="ja-JP" altLang="en-US" sz="1400" dirty="0">
                <a:solidFill>
                  <a:prstClr val="black"/>
                </a:solidFill>
              </a:rPr>
              <a:t>・容器置場周囲について浸水に耐えうる強度の壁構造、又はシャッター構造又は金網</a:t>
            </a:r>
            <a:r>
              <a:rPr lang="ja-JP" altLang="en-US" sz="1400" dirty="0" smtClean="0">
                <a:solidFill>
                  <a:prstClr val="black"/>
                </a:solidFill>
              </a:rPr>
              <a:t>構造等</a:t>
            </a:r>
            <a:r>
              <a:rPr lang="ja-JP" altLang="en-US" sz="1400" dirty="0">
                <a:solidFill>
                  <a:prstClr val="black"/>
                </a:solidFill>
              </a:rPr>
              <a:t>への設置</a:t>
            </a:r>
            <a:r>
              <a:rPr lang="ja-JP" altLang="en-US" sz="1400" dirty="0" smtClean="0">
                <a:solidFill>
                  <a:prstClr val="black"/>
                </a:solidFill>
              </a:rPr>
              <a:t>。</a:t>
            </a:r>
            <a:endParaRPr lang="en-US" altLang="ja-JP" sz="1400" dirty="0" smtClean="0">
              <a:solidFill>
                <a:prstClr val="black"/>
              </a:solidFill>
            </a:endParaRPr>
          </a:p>
          <a:p>
            <a:r>
              <a:rPr lang="ja-JP" altLang="en-US" sz="1400" dirty="0" smtClean="0">
                <a:solidFill>
                  <a:prstClr val="black"/>
                </a:solidFill>
              </a:rPr>
              <a:t>・上記が困難な場合は、網</a:t>
            </a:r>
            <a:r>
              <a:rPr lang="ja-JP" altLang="en-US" sz="1400" dirty="0">
                <a:solidFill>
                  <a:prstClr val="black"/>
                </a:solidFill>
              </a:rPr>
              <a:t>ネット</a:t>
            </a:r>
            <a:r>
              <a:rPr lang="ja-JP" altLang="en-US" sz="1400" dirty="0" smtClean="0">
                <a:solidFill>
                  <a:prstClr val="black"/>
                </a:solidFill>
              </a:rPr>
              <a:t>をフック</a:t>
            </a:r>
            <a:r>
              <a:rPr lang="ja-JP" altLang="en-US" sz="1400" dirty="0">
                <a:solidFill>
                  <a:prstClr val="black"/>
                </a:solidFill>
              </a:rPr>
              <a:t>等に固定することで容器の浮上を防止する</a:t>
            </a:r>
            <a:r>
              <a:rPr lang="ja-JP" altLang="en-US" sz="1400" dirty="0" smtClean="0">
                <a:solidFill>
                  <a:prstClr val="black"/>
                </a:solidFill>
              </a:rPr>
              <a:t>。</a:t>
            </a:r>
            <a:endParaRPr lang="ja-JP" altLang="en-US" sz="1400" dirty="0">
              <a:solidFill>
                <a:prstClr val="black"/>
              </a:solidFill>
            </a:endParaRPr>
          </a:p>
          <a:p>
            <a:pPr marL="285750" indent="-285750">
              <a:buFont typeface="Wingdings" panose="05000000000000000000" pitchFamily="2" charset="2"/>
              <a:buChar char="u"/>
            </a:pPr>
            <a:r>
              <a:rPr lang="ja-JP" altLang="en-US" sz="1400" dirty="0" smtClean="0">
                <a:solidFill>
                  <a:srgbClr val="FF0000"/>
                </a:solidFill>
              </a:rPr>
              <a:t>中リスク容器置場の実施事項</a:t>
            </a:r>
            <a:endParaRPr lang="en-US" altLang="ja-JP" sz="1400" dirty="0" smtClean="0">
              <a:solidFill>
                <a:srgbClr val="FF0000"/>
              </a:solidFill>
            </a:endParaRPr>
          </a:p>
          <a:p>
            <a:r>
              <a:rPr lang="ja-JP" altLang="en-US" sz="1400" dirty="0" smtClean="0">
                <a:solidFill>
                  <a:prstClr val="black"/>
                </a:solidFill>
              </a:rPr>
              <a:t>・ロープ又は鎖若しくはラッシングベルト、角リング等により固定する。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941" y="2996952"/>
            <a:ext cx="2392881" cy="169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551" y="2924947"/>
            <a:ext cx="1927599" cy="177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209" y="2747284"/>
            <a:ext cx="259777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表 4"/>
          <p:cNvGraphicFramePr>
            <a:graphicFrameLocks noGrp="1"/>
          </p:cNvGraphicFramePr>
          <p:nvPr>
            <p:extLst>
              <p:ext uri="{D42A27DB-BD31-4B8C-83A1-F6EECF244321}">
                <p14:modId xmlns:p14="http://schemas.microsoft.com/office/powerpoint/2010/main" val="9317946"/>
              </p:ext>
            </p:extLst>
          </p:nvPr>
        </p:nvGraphicFramePr>
        <p:xfrm>
          <a:off x="185054" y="2411016"/>
          <a:ext cx="8906838" cy="2608925"/>
        </p:xfrm>
        <a:graphic>
          <a:graphicData uri="http://schemas.openxmlformats.org/drawingml/2006/table">
            <a:tbl>
              <a:tblPr firstRow="1" bandRow="1">
                <a:tableStyleId>{5940675A-B579-460E-94D1-54222C63F5DA}</a:tableStyleId>
              </a:tblPr>
              <a:tblGrid>
                <a:gridCol w="4453419"/>
                <a:gridCol w="4453419"/>
              </a:tblGrid>
              <a:tr h="260737">
                <a:tc>
                  <a:txBody>
                    <a:bodyPr/>
                    <a:lstStyle/>
                    <a:p>
                      <a:pPr algn="ctr"/>
                      <a:r>
                        <a:rPr kumimoji="1" lang="ja-JP" altLang="en-US" sz="1400" dirty="0" smtClean="0"/>
                        <a:t>高リスク容器置場の対応</a:t>
                      </a:r>
                      <a:endParaRPr kumimoji="1" lang="ja-JP" altLang="en-US" sz="1400" dirty="0"/>
                    </a:p>
                  </a:txBody>
                  <a:tcPr marL="84406" marR="84406"/>
                </a:tc>
                <a:tc>
                  <a:txBody>
                    <a:bodyPr/>
                    <a:lstStyle/>
                    <a:p>
                      <a:pPr algn="ctr"/>
                      <a:r>
                        <a:rPr kumimoji="1" lang="ja-JP" altLang="en-US" sz="1400" dirty="0" smtClean="0"/>
                        <a:t>中リスク容器置場の対応</a:t>
                      </a:r>
                      <a:endParaRPr kumimoji="1" lang="ja-JP" altLang="en-US" sz="1400" dirty="0"/>
                    </a:p>
                  </a:txBody>
                  <a:tcPr marL="84406" marR="84406"/>
                </a:tc>
              </a:tr>
              <a:tr h="2304125">
                <a:tc>
                  <a:txBody>
                    <a:bodyPr/>
                    <a:lstStyle/>
                    <a:p>
                      <a:endParaRPr kumimoji="1" lang="ja-JP" altLang="en-US" dirty="0"/>
                    </a:p>
                  </a:txBody>
                  <a:tcPr marL="84406" marR="84406"/>
                </a:tc>
                <a:tc>
                  <a:txBody>
                    <a:bodyPr/>
                    <a:lstStyle/>
                    <a:p>
                      <a:endParaRPr kumimoji="1" lang="ja-JP" altLang="en-US" dirty="0"/>
                    </a:p>
                  </a:txBody>
                  <a:tcPr marL="84406" marR="84406"/>
                </a:tc>
              </a:tr>
            </a:tbl>
          </a:graphicData>
        </a:graphic>
      </p:graphicFrame>
      <p:graphicFrame>
        <p:nvGraphicFramePr>
          <p:cNvPr id="7" name="図表 6"/>
          <p:cNvGraphicFramePr/>
          <p:nvPr>
            <p:extLst>
              <p:ext uri="{D42A27DB-BD31-4B8C-83A1-F6EECF244321}">
                <p14:modId xmlns:p14="http://schemas.microsoft.com/office/powerpoint/2010/main" val="202412808"/>
              </p:ext>
            </p:extLst>
          </p:nvPr>
        </p:nvGraphicFramePr>
        <p:xfrm>
          <a:off x="185054" y="5085185"/>
          <a:ext cx="8840367" cy="1440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822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14</a:t>
            </a:fld>
            <a:endParaRPr kumimoji="1" lang="ja-JP" altLang="en-US"/>
          </a:p>
        </p:txBody>
      </p:sp>
      <p:sp>
        <p:nvSpPr>
          <p:cNvPr id="3" name="タイトル 2"/>
          <p:cNvSpPr>
            <a:spLocks noGrp="1"/>
          </p:cNvSpPr>
          <p:nvPr>
            <p:ph type="title"/>
          </p:nvPr>
        </p:nvSpPr>
        <p:spPr>
          <a:xfrm>
            <a:off x="185055" y="548687"/>
            <a:ext cx="8774310" cy="461665"/>
          </a:xfrm>
        </p:spPr>
        <p:txBody>
          <a:bodyPr/>
          <a:lstStyle/>
          <a:p>
            <a:pPr marL="342900" indent="-342900"/>
            <a:r>
              <a:rPr lang="ja-JP" altLang="en-US" dirty="0" smtClean="0"/>
              <a:t>６．容器台帳管理のポイント</a:t>
            </a:r>
            <a:endParaRPr lang="en-US" altLang="ja-JP" dirty="0"/>
          </a:p>
        </p:txBody>
      </p:sp>
      <p:sp>
        <p:nvSpPr>
          <p:cNvPr id="8" name="テキスト プレースホルダー 7"/>
          <p:cNvSpPr>
            <a:spLocks noGrp="1"/>
          </p:cNvSpPr>
          <p:nvPr>
            <p:ph type="body" sz="quarter" idx="13"/>
          </p:nvPr>
        </p:nvSpPr>
        <p:spPr>
          <a:xfrm>
            <a:off x="185051" y="1052736"/>
            <a:ext cx="8774723" cy="556664"/>
          </a:xfrm>
        </p:spPr>
        <p:txBody>
          <a:bodyPr/>
          <a:lstStyle/>
          <a:p>
            <a:r>
              <a:rPr kumimoji="1" lang="ja-JP" altLang="en-US" sz="2200" dirty="0" smtClean="0"/>
              <a:t>容器台帳の二元管理　高リスク置場にあっては発災前のリスト出力</a:t>
            </a:r>
            <a:endParaRPr kumimoji="1" lang="ja-JP" altLang="en-US" sz="2200" dirty="0"/>
          </a:p>
        </p:txBody>
      </p:sp>
      <p:sp>
        <p:nvSpPr>
          <p:cNvPr id="9" name="テキスト ボックス 8"/>
          <p:cNvSpPr txBox="1"/>
          <p:nvPr/>
        </p:nvSpPr>
        <p:spPr>
          <a:xfrm>
            <a:off x="185051" y="1628805"/>
            <a:ext cx="8773898" cy="5078313"/>
          </a:xfrm>
          <a:prstGeom prst="rect">
            <a:avLst/>
          </a:prstGeom>
          <a:noFill/>
        </p:spPr>
        <p:txBody>
          <a:bodyPr wrap="square" rtlCol="0">
            <a:spAutoFit/>
          </a:bodyPr>
          <a:lstStyle/>
          <a:p>
            <a:r>
              <a:rPr lang="ja-JP" altLang="en-US" dirty="0" smtClean="0">
                <a:solidFill>
                  <a:srgbClr val="FF0000"/>
                </a:solidFill>
              </a:rPr>
              <a:t>①容器台帳の二元管理</a:t>
            </a:r>
            <a:endParaRPr lang="ja-JP" altLang="en-US" dirty="0">
              <a:solidFill>
                <a:srgbClr val="FF0000"/>
              </a:solidFill>
            </a:endParaRPr>
          </a:p>
          <a:p>
            <a:r>
              <a:rPr lang="ja-JP" altLang="en-US" dirty="0" smtClean="0">
                <a:solidFill>
                  <a:prstClr val="black"/>
                </a:solidFill>
              </a:rPr>
              <a:t>大規模</a:t>
            </a:r>
            <a:r>
              <a:rPr lang="ja-JP" altLang="en-US" dirty="0">
                <a:solidFill>
                  <a:prstClr val="black"/>
                </a:solidFill>
              </a:rPr>
              <a:t>災害時には、事務所を含めて被害にあうことで、容器に関する電子データが破損してしまい、その際に流出容器データが不明になるリスクがある</a:t>
            </a:r>
            <a:r>
              <a:rPr lang="ja-JP" altLang="en-US" dirty="0" smtClean="0">
                <a:solidFill>
                  <a:prstClr val="black"/>
                </a:solidFill>
              </a:rPr>
              <a:t>。最悪の場合、流出した容器の管理番号、型式、本数まで</a:t>
            </a:r>
            <a:r>
              <a:rPr lang="ja-JP" altLang="en-US" dirty="0">
                <a:solidFill>
                  <a:prstClr val="black"/>
                </a:solidFill>
              </a:rPr>
              <a:t>も</a:t>
            </a:r>
            <a:r>
              <a:rPr lang="ja-JP" altLang="en-US" dirty="0" smtClean="0">
                <a:solidFill>
                  <a:prstClr val="black"/>
                </a:solidFill>
              </a:rPr>
              <a:t>が把握できないことになりかねない。</a:t>
            </a:r>
            <a:endParaRPr lang="en-US" altLang="ja-JP" dirty="0" smtClean="0">
              <a:solidFill>
                <a:prstClr val="black"/>
              </a:solidFill>
            </a:endParaRPr>
          </a:p>
          <a:p>
            <a:r>
              <a:rPr lang="ja-JP" altLang="en-US" dirty="0" smtClean="0">
                <a:solidFill>
                  <a:prstClr val="black"/>
                </a:solidFill>
              </a:rPr>
              <a:t>これら</a:t>
            </a:r>
            <a:r>
              <a:rPr lang="ja-JP" altLang="en-US" dirty="0">
                <a:solidFill>
                  <a:prstClr val="black"/>
                </a:solidFill>
              </a:rPr>
              <a:t>の事態に備えて、容器データの管理については、二元管理を行うことが望ましい。</a:t>
            </a:r>
          </a:p>
          <a:p>
            <a:endParaRPr lang="en-US" altLang="ja-JP" dirty="0" smtClean="0">
              <a:solidFill>
                <a:prstClr val="black"/>
              </a:solidFill>
            </a:endParaRPr>
          </a:p>
          <a:p>
            <a:r>
              <a:rPr lang="en-US" altLang="ja-JP" dirty="0" smtClean="0">
                <a:solidFill>
                  <a:srgbClr val="FF0000"/>
                </a:solidFill>
              </a:rPr>
              <a:t>【</a:t>
            </a:r>
            <a:r>
              <a:rPr lang="ja-JP" altLang="en-US" dirty="0">
                <a:solidFill>
                  <a:srgbClr val="FF0000"/>
                </a:solidFill>
              </a:rPr>
              <a:t>容器台帳管理の二元化の例示</a:t>
            </a:r>
            <a:r>
              <a:rPr lang="en-US" altLang="ja-JP" dirty="0">
                <a:solidFill>
                  <a:srgbClr val="FF0000"/>
                </a:solidFill>
              </a:rPr>
              <a:t>】</a:t>
            </a:r>
          </a:p>
          <a:p>
            <a:r>
              <a:rPr lang="en-US" altLang="ja-JP" dirty="0" smtClean="0">
                <a:solidFill>
                  <a:prstClr val="black"/>
                </a:solidFill>
              </a:rPr>
              <a:t>【</a:t>
            </a:r>
            <a:r>
              <a:rPr lang="ja-JP" altLang="en-US" dirty="0" smtClean="0">
                <a:solidFill>
                  <a:prstClr val="black"/>
                </a:solidFill>
              </a:rPr>
              <a:t>事</a:t>
            </a:r>
            <a:r>
              <a:rPr lang="ja-JP" altLang="en-US" dirty="0">
                <a:solidFill>
                  <a:prstClr val="black"/>
                </a:solidFill>
              </a:rPr>
              <a:t>業者単独による</a:t>
            </a:r>
            <a:r>
              <a:rPr lang="ja-JP" altLang="en-US" dirty="0" smtClean="0">
                <a:solidFill>
                  <a:prstClr val="black"/>
                </a:solidFill>
              </a:rPr>
              <a:t>対応例</a:t>
            </a:r>
            <a:r>
              <a:rPr lang="en-US" altLang="ja-JP" dirty="0" smtClean="0">
                <a:solidFill>
                  <a:prstClr val="black"/>
                </a:solidFill>
              </a:rPr>
              <a:t>】</a:t>
            </a:r>
          </a:p>
          <a:p>
            <a:r>
              <a:rPr lang="ja-JP" altLang="en-US" dirty="0" smtClean="0">
                <a:solidFill>
                  <a:prstClr val="black"/>
                </a:solidFill>
              </a:rPr>
              <a:t>電子化</a:t>
            </a:r>
            <a:r>
              <a:rPr lang="ja-JP" altLang="en-US" dirty="0">
                <a:solidFill>
                  <a:prstClr val="black"/>
                </a:solidFill>
              </a:rPr>
              <a:t>されたデータをインターネットのデータ管理（クラウドコンピューティング）等を活用して保管する。</a:t>
            </a:r>
          </a:p>
          <a:p>
            <a:r>
              <a:rPr lang="en-US" altLang="ja-JP" dirty="0" smtClean="0">
                <a:solidFill>
                  <a:prstClr val="black"/>
                </a:solidFill>
              </a:rPr>
              <a:t>【</a:t>
            </a:r>
            <a:r>
              <a:rPr lang="ja-JP" altLang="en-US" dirty="0" smtClean="0">
                <a:solidFill>
                  <a:prstClr val="black"/>
                </a:solidFill>
              </a:rPr>
              <a:t>他</a:t>
            </a:r>
            <a:r>
              <a:rPr lang="ja-JP" altLang="en-US" dirty="0">
                <a:solidFill>
                  <a:prstClr val="black"/>
                </a:solidFill>
              </a:rPr>
              <a:t>事業所、他事業者を含めた</a:t>
            </a:r>
            <a:r>
              <a:rPr lang="ja-JP" altLang="en-US" dirty="0" smtClean="0">
                <a:solidFill>
                  <a:prstClr val="black"/>
                </a:solidFill>
              </a:rPr>
              <a:t>対応例</a:t>
            </a:r>
            <a:r>
              <a:rPr lang="en-US" altLang="ja-JP" dirty="0" smtClean="0">
                <a:solidFill>
                  <a:prstClr val="black"/>
                </a:solidFill>
              </a:rPr>
              <a:t>】</a:t>
            </a:r>
          </a:p>
          <a:p>
            <a:r>
              <a:rPr lang="ja-JP" altLang="en-US" dirty="0" smtClean="0">
                <a:solidFill>
                  <a:prstClr val="black"/>
                </a:solidFill>
              </a:rPr>
              <a:t>本社</a:t>
            </a:r>
            <a:r>
              <a:rPr lang="ja-JP" altLang="en-US" dirty="0">
                <a:solidFill>
                  <a:prstClr val="black"/>
                </a:solidFill>
              </a:rPr>
              <a:t>と支社及び関連会社等で電子化されたデータを二元管理する。</a:t>
            </a:r>
          </a:p>
          <a:p>
            <a:endParaRPr lang="en-US" altLang="ja-JP" dirty="0">
              <a:solidFill>
                <a:prstClr val="black"/>
              </a:solidFill>
            </a:endParaRPr>
          </a:p>
          <a:p>
            <a:r>
              <a:rPr lang="ja-JP" altLang="en-US" dirty="0" smtClean="0">
                <a:solidFill>
                  <a:srgbClr val="FF0000"/>
                </a:solidFill>
              </a:rPr>
              <a:t>②発災直前の対応（高リスク容器置場での直前の対応）</a:t>
            </a:r>
            <a:endParaRPr lang="en-US" altLang="ja-JP" dirty="0" smtClean="0">
              <a:solidFill>
                <a:srgbClr val="FF0000"/>
              </a:solidFill>
            </a:endParaRPr>
          </a:p>
          <a:p>
            <a:r>
              <a:rPr lang="ja-JP" altLang="en-US" dirty="0" smtClean="0">
                <a:solidFill>
                  <a:prstClr val="black"/>
                </a:solidFill>
              </a:rPr>
              <a:t>・万が一</a:t>
            </a:r>
            <a:r>
              <a:rPr lang="ja-JP" altLang="en-US" dirty="0">
                <a:solidFill>
                  <a:prstClr val="black"/>
                </a:solidFill>
              </a:rPr>
              <a:t>、充てん容器が敷地外流出することに備え、敷地内にある容器本数の把握を行う。具体的には、容器</a:t>
            </a:r>
            <a:r>
              <a:rPr lang="ja-JP" altLang="en-US" dirty="0" smtClean="0">
                <a:solidFill>
                  <a:prstClr val="black"/>
                </a:solidFill>
              </a:rPr>
              <a:t>データを紙媒体等に出力</a:t>
            </a:r>
            <a:r>
              <a:rPr lang="ja-JP" altLang="en-US" dirty="0">
                <a:solidFill>
                  <a:prstClr val="black"/>
                </a:solidFill>
              </a:rPr>
              <a:t>を行い、避難時に持ち出しをする準備を行う。</a:t>
            </a:r>
          </a:p>
        </p:txBody>
      </p:sp>
    </p:spTree>
    <p:extLst>
      <p:ext uri="{BB962C8B-B14F-4D97-AF65-F5344CB8AC3E}">
        <p14:creationId xmlns:p14="http://schemas.microsoft.com/office/powerpoint/2010/main" val="4288868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15</a:t>
            </a:fld>
            <a:endParaRPr kumimoji="1" lang="ja-JP" altLang="en-US"/>
          </a:p>
        </p:txBody>
      </p:sp>
      <p:sp>
        <p:nvSpPr>
          <p:cNvPr id="3" name="タイトル 2"/>
          <p:cNvSpPr>
            <a:spLocks noGrp="1"/>
          </p:cNvSpPr>
          <p:nvPr>
            <p:ph type="title"/>
          </p:nvPr>
        </p:nvSpPr>
        <p:spPr>
          <a:xfrm>
            <a:off x="185055" y="548687"/>
            <a:ext cx="8774310" cy="461665"/>
          </a:xfrm>
        </p:spPr>
        <p:txBody>
          <a:bodyPr/>
          <a:lstStyle/>
          <a:p>
            <a:pPr marL="342900" indent="-342900"/>
            <a:r>
              <a:rPr lang="ja-JP" altLang="en-US" dirty="0"/>
              <a:t>７．都道府県ＬＰガス協会に対する要請事項</a:t>
            </a:r>
          </a:p>
        </p:txBody>
      </p:sp>
      <p:sp>
        <p:nvSpPr>
          <p:cNvPr id="9" name="テキスト ボックス 8"/>
          <p:cNvSpPr txBox="1"/>
          <p:nvPr/>
        </p:nvSpPr>
        <p:spPr>
          <a:xfrm>
            <a:off x="185051" y="1628805"/>
            <a:ext cx="8773898" cy="3046988"/>
          </a:xfrm>
          <a:prstGeom prst="rect">
            <a:avLst/>
          </a:prstGeom>
          <a:noFill/>
        </p:spPr>
        <p:txBody>
          <a:bodyPr wrap="square" rtlCol="0">
            <a:spAutoFit/>
          </a:bodyPr>
          <a:lstStyle/>
          <a:p>
            <a:r>
              <a:rPr lang="ja-JP" altLang="en-US" sz="2400" dirty="0" smtClean="0"/>
              <a:t>・会員事</a:t>
            </a:r>
            <a:r>
              <a:rPr lang="ja-JP" altLang="en-US" sz="2400" dirty="0"/>
              <a:t>業者に対する</a:t>
            </a:r>
            <a:r>
              <a:rPr lang="ja-JP" altLang="en-US" sz="2400" dirty="0" smtClean="0"/>
              <a:t>周知</a:t>
            </a:r>
            <a:endParaRPr lang="en-US" altLang="ja-JP" sz="2400" dirty="0" smtClean="0"/>
          </a:p>
          <a:p>
            <a:r>
              <a:rPr lang="ja-JP" altLang="en-US" sz="2400" dirty="0" smtClean="0"/>
              <a:t>（</a:t>
            </a:r>
            <a:r>
              <a:rPr lang="ja-JP" altLang="en-US" sz="2400" dirty="0"/>
              <a:t>会員通知および製造部会や卸部会等での連絡など）</a:t>
            </a:r>
          </a:p>
          <a:p>
            <a:endParaRPr lang="en-US" altLang="ja-JP" sz="2400" dirty="0" smtClean="0"/>
          </a:p>
          <a:p>
            <a:r>
              <a:rPr lang="ja-JP" altLang="en-US" sz="2400" dirty="0" smtClean="0">
                <a:solidFill>
                  <a:srgbClr val="FF0000"/>
                </a:solidFill>
              </a:rPr>
              <a:t>・会員事</a:t>
            </a:r>
            <a:r>
              <a:rPr lang="ja-JP" altLang="en-US" sz="2400" dirty="0">
                <a:solidFill>
                  <a:srgbClr val="FF0000"/>
                </a:solidFill>
              </a:rPr>
              <a:t>業者の実施状況のフォローアップ</a:t>
            </a:r>
          </a:p>
          <a:p>
            <a:r>
              <a:rPr lang="ja-JP" altLang="en-US" sz="2400" dirty="0"/>
              <a:t>（充填所を対象に各リスク区分調査や対策実施の進捗状況の調査を目的とした</a:t>
            </a:r>
            <a:r>
              <a:rPr lang="ja-JP" altLang="en-US" sz="2400" dirty="0" smtClean="0"/>
              <a:t>アンケート</a:t>
            </a:r>
            <a:r>
              <a:rPr lang="ja-JP" altLang="en-US" sz="2400" dirty="0"/>
              <a:t>を予定しています。アンケートについては</a:t>
            </a:r>
            <a:r>
              <a:rPr lang="ja-JP" altLang="en-US" sz="2400" dirty="0">
                <a:solidFill>
                  <a:srgbClr val="FF0000"/>
                </a:solidFill>
              </a:rPr>
              <a:t>年度末</a:t>
            </a:r>
            <a:r>
              <a:rPr lang="ja-JP" altLang="en-US" sz="2400" dirty="0"/>
              <a:t>ごろに改めてお願い文書を</a:t>
            </a:r>
            <a:r>
              <a:rPr lang="ja-JP" altLang="en-US" sz="2400" dirty="0" smtClean="0"/>
              <a:t>送付</a:t>
            </a:r>
            <a:r>
              <a:rPr lang="ja-JP" altLang="en-US" sz="2400" dirty="0"/>
              <a:t>させていただきます。）</a:t>
            </a:r>
          </a:p>
        </p:txBody>
      </p:sp>
    </p:spTree>
    <p:extLst>
      <p:ext uri="{BB962C8B-B14F-4D97-AF65-F5344CB8AC3E}">
        <p14:creationId xmlns:p14="http://schemas.microsoft.com/office/powerpoint/2010/main" val="1188596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16</a:t>
            </a:fld>
            <a:endParaRPr kumimoji="1" lang="ja-JP" altLang="en-US"/>
          </a:p>
        </p:txBody>
      </p:sp>
      <p:sp>
        <p:nvSpPr>
          <p:cNvPr id="12" name="タイトル 2"/>
          <p:cNvSpPr txBox="1">
            <a:spLocks/>
          </p:cNvSpPr>
          <p:nvPr/>
        </p:nvSpPr>
        <p:spPr>
          <a:xfrm>
            <a:off x="2195738" y="3167800"/>
            <a:ext cx="4928141" cy="523220"/>
          </a:xfrm>
          <a:prstGeom prst="rect">
            <a:avLst/>
          </a:prstGeom>
        </p:spPr>
        <p:txBody>
          <a:bodyPr vert="horz" wrap="square" anchor="ctr">
            <a:spAutoFit/>
          </a:bodyPr>
          <a:lstStyle>
            <a:lvl1pPr algn="l" rtl="0" eaLnBrk="1" latinLnBrk="0" hangingPunct="1">
              <a:spcBef>
                <a:spcPct val="0"/>
              </a:spcBef>
              <a:buNone/>
              <a:defRPr kumimoji="1" lang="ja-JP" altLang="en-US" sz="24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dirty="0">
                <a:solidFill>
                  <a:prstClr val="black"/>
                </a:solidFill>
              </a:rPr>
              <a:t>３</a:t>
            </a:r>
            <a:r>
              <a:rPr lang="ja-JP" altLang="en-US" sz="2800" dirty="0" smtClean="0">
                <a:solidFill>
                  <a:prstClr val="black"/>
                </a:solidFill>
              </a:rPr>
              <a:t>．２０１９年度版周知文書</a:t>
            </a:r>
            <a:endParaRPr sz="2800" dirty="0">
              <a:solidFill>
                <a:prstClr val="black"/>
              </a:solidFill>
            </a:endParaRPr>
          </a:p>
        </p:txBody>
      </p:sp>
    </p:spTree>
    <p:extLst>
      <p:ext uri="{BB962C8B-B14F-4D97-AF65-F5344CB8AC3E}">
        <p14:creationId xmlns:p14="http://schemas.microsoft.com/office/powerpoint/2010/main" val="1186311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17</a:t>
            </a:fld>
            <a:endParaRPr kumimoji="1" lang="ja-JP" altLang="en-US"/>
          </a:p>
        </p:txBody>
      </p:sp>
      <p:sp>
        <p:nvSpPr>
          <p:cNvPr id="9" name="テキスト ボックス 8"/>
          <p:cNvSpPr txBox="1"/>
          <p:nvPr/>
        </p:nvSpPr>
        <p:spPr>
          <a:xfrm>
            <a:off x="4932040" y="6435268"/>
            <a:ext cx="3888432" cy="246221"/>
          </a:xfrm>
          <a:prstGeom prst="rect">
            <a:avLst/>
          </a:prstGeom>
          <a:noFill/>
        </p:spPr>
        <p:txBody>
          <a:bodyPr wrap="square" rtlCol="0">
            <a:spAutoFit/>
          </a:bodyPr>
          <a:lstStyle/>
          <a:p>
            <a:r>
              <a:rPr lang="ja-JP" altLang="en-US" sz="1000" dirty="0" smtClean="0">
                <a:solidFill>
                  <a:srgbClr val="FF0000"/>
                </a:solidFill>
              </a:rPr>
              <a:t>今回から注文様式を一部変更しています。</a:t>
            </a:r>
            <a:endParaRPr lang="ja-JP" altLang="en-US" sz="1000" dirty="0">
              <a:solidFill>
                <a:srgbClr val="FF0000"/>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4" y="1412776"/>
            <a:ext cx="3528392" cy="505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83570" y="908720"/>
            <a:ext cx="3528392" cy="369332"/>
          </a:xfrm>
          <a:prstGeom prst="rect">
            <a:avLst/>
          </a:prstGeom>
          <a:noFill/>
        </p:spPr>
        <p:txBody>
          <a:bodyPr wrap="square" rtlCol="0">
            <a:spAutoFit/>
          </a:bodyPr>
          <a:lstStyle/>
          <a:p>
            <a:r>
              <a:rPr lang="en-US" altLang="ja-JP" dirty="0" smtClean="0">
                <a:solidFill>
                  <a:prstClr val="black"/>
                </a:solidFill>
              </a:rPr>
              <a:t>2019</a:t>
            </a:r>
            <a:r>
              <a:rPr lang="ja-JP" altLang="en-US" dirty="0" smtClean="0">
                <a:solidFill>
                  <a:prstClr val="black"/>
                </a:solidFill>
              </a:rPr>
              <a:t>年度　周知文書（案）　</a:t>
            </a:r>
            <a:endParaRPr lang="ja-JP" altLang="en-US" dirty="0">
              <a:solidFill>
                <a:prstClr val="black"/>
              </a:solidFill>
            </a:endParaRPr>
          </a:p>
        </p:txBody>
      </p:sp>
      <p:sp>
        <p:nvSpPr>
          <p:cNvPr id="7" name="テキスト ボックス 6"/>
          <p:cNvSpPr txBox="1"/>
          <p:nvPr/>
        </p:nvSpPr>
        <p:spPr>
          <a:xfrm>
            <a:off x="4932040" y="928889"/>
            <a:ext cx="3528392" cy="369332"/>
          </a:xfrm>
          <a:prstGeom prst="rect">
            <a:avLst/>
          </a:prstGeom>
          <a:noFill/>
        </p:spPr>
        <p:txBody>
          <a:bodyPr wrap="square" rtlCol="0">
            <a:spAutoFit/>
          </a:bodyPr>
          <a:lstStyle/>
          <a:p>
            <a:r>
              <a:rPr lang="en-US" altLang="ja-JP" dirty="0" smtClean="0">
                <a:solidFill>
                  <a:prstClr val="black"/>
                </a:solidFill>
              </a:rPr>
              <a:t>2019</a:t>
            </a:r>
            <a:r>
              <a:rPr lang="ja-JP" altLang="en-US" dirty="0" smtClean="0">
                <a:solidFill>
                  <a:prstClr val="black"/>
                </a:solidFill>
              </a:rPr>
              <a:t>年度　周知文書詳細　</a:t>
            </a:r>
            <a:endParaRPr lang="ja-JP" altLang="en-US" dirty="0">
              <a:solidFill>
                <a:prstClr val="black"/>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35" t="24409" r="38968" b="22540"/>
          <a:stretch/>
        </p:blipFill>
        <p:spPr bwMode="auto">
          <a:xfrm>
            <a:off x="4932042" y="1564770"/>
            <a:ext cx="3250343" cy="475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52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18</a:t>
            </a:fld>
            <a:endParaRPr kumimoji="1" lang="ja-JP" altLang="en-US"/>
          </a:p>
        </p:txBody>
      </p:sp>
      <p:sp>
        <p:nvSpPr>
          <p:cNvPr id="12" name="タイトル 2"/>
          <p:cNvSpPr txBox="1">
            <a:spLocks/>
          </p:cNvSpPr>
          <p:nvPr/>
        </p:nvSpPr>
        <p:spPr>
          <a:xfrm>
            <a:off x="2843808" y="3167800"/>
            <a:ext cx="4928141" cy="523220"/>
          </a:xfrm>
          <a:prstGeom prst="rect">
            <a:avLst/>
          </a:prstGeom>
        </p:spPr>
        <p:txBody>
          <a:bodyPr vert="horz" wrap="square" anchor="ctr">
            <a:spAutoFit/>
          </a:bodyPr>
          <a:lstStyle>
            <a:lvl1pPr algn="l" rtl="0" eaLnBrk="1" latinLnBrk="0" hangingPunct="1">
              <a:spcBef>
                <a:spcPct val="0"/>
              </a:spcBef>
              <a:buNone/>
              <a:defRPr kumimoji="1" lang="ja-JP" altLang="en-US" sz="24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dirty="0" smtClean="0">
                <a:solidFill>
                  <a:prstClr val="black"/>
                </a:solidFill>
              </a:rPr>
              <a:t>４．書籍のご案内</a:t>
            </a:r>
            <a:endParaRPr sz="2800" dirty="0">
              <a:solidFill>
                <a:prstClr val="black"/>
              </a:solidFill>
            </a:endParaRPr>
          </a:p>
        </p:txBody>
      </p:sp>
    </p:spTree>
    <p:extLst>
      <p:ext uri="{BB962C8B-B14F-4D97-AF65-F5344CB8AC3E}">
        <p14:creationId xmlns:p14="http://schemas.microsoft.com/office/powerpoint/2010/main" val="205326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19</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3085846" cy="442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80365"/>
            <a:ext cx="3086606" cy="442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39552" y="6021288"/>
            <a:ext cx="8424936" cy="369332"/>
          </a:xfrm>
          <a:prstGeom prst="rect">
            <a:avLst/>
          </a:prstGeom>
          <a:noFill/>
        </p:spPr>
        <p:txBody>
          <a:bodyPr wrap="square" rtlCol="0">
            <a:spAutoFit/>
          </a:bodyPr>
          <a:lstStyle/>
          <a:p>
            <a:r>
              <a:rPr lang="ja-JP" altLang="en-US" dirty="0" smtClean="0">
                <a:solidFill>
                  <a:prstClr val="black"/>
                </a:solidFill>
              </a:rPr>
              <a:t>平成１７年から１４年ぶりに改訂を行い、来年３月末くらい</a:t>
            </a:r>
            <a:r>
              <a:rPr lang="ja-JP" altLang="en-US" dirty="0">
                <a:solidFill>
                  <a:prstClr val="black"/>
                </a:solidFill>
              </a:rPr>
              <a:t>の</a:t>
            </a:r>
            <a:r>
              <a:rPr lang="ja-JP" altLang="en-US" dirty="0" smtClean="0">
                <a:solidFill>
                  <a:prstClr val="black"/>
                </a:solidFill>
              </a:rPr>
              <a:t>発刊予定　</a:t>
            </a:r>
            <a:endParaRPr lang="ja-JP" altLang="en-US" dirty="0">
              <a:solidFill>
                <a:prstClr val="black"/>
              </a:solidFill>
            </a:endParaRPr>
          </a:p>
        </p:txBody>
      </p:sp>
      <p:sp>
        <p:nvSpPr>
          <p:cNvPr id="6" name="テキスト ボックス 5"/>
          <p:cNvSpPr txBox="1"/>
          <p:nvPr/>
        </p:nvSpPr>
        <p:spPr>
          <a:xfrm>
            <a:off x="539552" y="365540"/>
            <a:ext cx="8424936" cy="800219"/>
          </a:xfrm>
          <a:prstGeom prst="rect">
            <a:avLst/>
          </a:prstGeom>
          <a:noFill/>
        </p:spPr>
        <p:txBody>
          <a:bodyPr wrap="square" rtlCol="0">
            <a:spAutoFit/>
          </a:bodyPr>
          <a:lstStyle/>
          <a:p>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２０１９年改訂版発売</a:t>
            </a:r>
            <a:endParaRPr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これならわかる！ＬＰガス設備工事Ｑ＆Ａ改訂版（仮称）　</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11985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2</a:t>
            </a:fld>
            <a:endParaRPr kumimoji="1" lang="ja-JP" altLang="en-US"/>
          </a:p>
        </p:txBody>
      </p:sp>
      <p:sp>
        <p:nvSpPr>
          <p:cNvPr id="12" name="タイトル 2"/>
          <p:cNvSpPr txBox="1">
            <a:spLocks/>
          </p:cNvSpPr>
          <p:nvPr/>
        </p:nvSpPr>
        <p:spPr>
          <a:xfrm>
            <a:off x="722074" y="905987"/>
            <a:ext cx="7632848" cy="5693866"/>
          </a:xfrm>
          <a:prstGeom prst="rect">
            <a:avLst/>
          </a:prstGeom>
        </p:spPr>
        <p:txBody>
          <a:bodyPr vert="horz" wrap="square" anchor="ctr">
            <a:spAutoFit/>
          </a:bodyPr>
          <a:lstStyle>
            <a:lvl1pPr algn="l" rtl="0" eaLnBrk="1" latinLnBrk="0" hangingPunct="1">
              <a:spcBef>
                <a:spcPct val="0"/>
              </a:spcBef>
              <a:buNone/>
              <a:defRPr kumimoji="1" lang="ja-JP" altLang="en-US" sz="24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2800" dirty="0" smtClean="0">
                <a:solidFill>
                  <a:prstClr val="black"/>
                </a:solidFill>
              </a:rPr>
              <a:t>本日の内容</a:t>
            </a:r>
            <a:endParaRPr lang="en-US" altLang="ja-JP" sz="2800" dirty="0" smtClean="0">
              <a:solidFill>
                <a:prstClr val="black"/>
              </a:solidFill>
            </a:endParaRPr>
          </a:p>
          <a:p>
            <a:endParaRPr lang="en-US" altLang="ja-JP" sz="2800" dirty="0">
              <a:solidFill>
                <a:prstClr val="black"/>
              </a:solidFill>
            </a:endParaRPr>
          </a:p>
          <a:p>
            <a:endParaRPr lang="en-US" altLang="ja-JP" sz="2800" dirty="0" smtClean="0">
              <a:solidFill>
                <a:prstClr val="black"/>
              </a:solidFill>
            </a:endParaRPr>
          </a:p>
          <a:p>
            <a:r>
              <a:rPr lang="ja-JP" altLang="en-US" sz="2800" dirty="0" smtClean="0">
                <a:solidFill>
                  <a:prstClr val="black"/>
                </a:solidFill>
              </a:rPr>
              <a:t>１．災害</a:t>
            </a:r>
            <a:r>
              <a:rPr lang="ja-JP" altLang="en-US" sz="2800" dirty="0">
                <a:solidFill>
                  <a:prstClr val="black"/>
                </a:solidFill>
              </a:rPr>
              <a:t>対応に関する要請</a:t>
            </a:r>
            <a:r>
              <a:rPr lang="ja-JP" altLang="en-US" sz="2800" dirty="0" smtClean="0">
                <a:solidFill>
                  <a:prstClr val="black"/>
                </a:solidFill>
              </a:rPr>
              <a:t>事項</a:t>
            </a:r>
            <a:endParaRPr lang="en-US" altLang="ja-JP" sz="2800" dirty="0" smtClean="0">
              <a:solidFill>
                <a:prstClr val="black"/>
              </a:solidFill>
            </a:endParaRPr>
          </a:p>
          <a:p>
            <a:endParaRPr lang="en-US" altLang="ja-JP" sz="2800" dirty="0" smtClean="0">
              <a:solidFill>
                <a:prstClr val="black"/>
              </a:solidFill>
            </a:endParaRPr>
          </a:p>
          <a:p>
            <a:r>
              <a:rPr lang="ja-JP" altLang="en-US" sz="2800" dirty="0" smtClean="0">
                <a:solidFill>
                  <a:prstClr val="black"/>
                </a:solidFill>
              </a:rPr>
              <a:t>２．充填所</a:t>
            </a:r>
            <a:r>
              <a:rPr lang="ja-JP" altLang="en-US" sz="2800" dirty="0">
                <a:solidFill>
                  <a:prstClr val="black"/>
                </a:solidFill>
              </a:rPr>
              <a:t>における流出防止対策の徹底</a:t>
            </a:r>
          </a:p>
          <a:p>
            <a:endParaRPr lang="ja-JP" altLang="en-US" sz="2800" dirty="0">
              <a:solidFill>
                <a:prstClr val="black"/>
              </a:solidFill>
            </a:endParaRPr>
          </a:p>
          <a:p>
            <a:r>
              <a:rPr lang="zh-TW" altLang="en-US" sz="2800" dirty="0">
                <a:solidFill>
                  <a:prstClr val="black"/>
                </a:solidFill>
              </a:rPr>
              <a:t>３．２０１９年度版周知</a:t>
            </a:r>
            <a:r>
              <a:rPr lang="zh-TW" altLang="en-US" sz="2800" dirty="0" smtClean="0">
                <a:solidFill>
                  <a:prstClr val="black"/>
                </a:solidFill>
              </a:rPr>
              <a:t>文書</a:t>
            </a:r>
            <a:endParaRPr lang="en-US" altLang="zh-TW" sz="2800" dirty="0" smtClean="0">
              <a:solidFill>
                <a:prstClr val="black"/>
              </a:solidFill>
            </a:endParaRPr>
          </a:p>
          <a:p>
            <a:endParaRPr lang="en-US" altLang="zh-TW" sz="2800" dirty="0" smtClean="0">
              <a:solidFill>
                <a:prstClr val="black"/>
              </a:solidFill>
            </a:endParaRPr>
          </a:p>
          <a:p>
            <a:r>
              <a:rPr lang="ja-JP" altLang="en-US" sz="2800" dirty="0">
                <a:solidFill>
                  <a:prstClr val="black"/>
                </a:solidFill>
              </a:rPr>
              <a:t>４</a:t>
            </a:r>
            <a:r>
              <a:rPr lang="ja-JP" altLang="en-US" sz="2800" dirty="0" smtClean="0">
                <a:solidFill>
                  <a:prstClr val="black"/>
                </a:solidFill>
              </a:rPr>
              <a:t>．書籍</a:t>
            </a:r>
            <a:r>
              <a:rPr lang="ja-JP" altLang="en-US" sz="2800" dirty="0">
                <a:solidFill>
                  <a:prstClr val="black"/>
                </a:solidFill>
              </a:rPr>
              <a:t>のご案内</a:t>
            </a:r>
          </a:p>
          <a:p>
            <a:endParaRPr lang="ja-JP" altLang="en-US" sz="2800" dirty="0">
              <a:solidFill>
                <a:prstClr val="black"/>
              </a:solidFill>
            </a:endParaRPr>
          </a:p>
          <a:p>
            <a:endParaRPr lang="zh-TW" altLang="en-US" sz="2800" dirty="0">
              <a:solidFill>
                <a:prstClr val="black"/>
              </a:solidFill>
            </a:endParaRPr>
          </a:p>
          <a:p>
            <a:endParaRPr sz="2800" dirty="0">
              <a:solidFill>
                <a:prstClr val="black"/>
              </a:solidFill>
            </a:endParaRPr>
          </a:p>
        </p:txBody>
      </p:sp>
    </p:spTree>
    <p:extLst>
      <p:ext uri="{BB962C8B-B14F-4D97-AF65-F5344CB8AC3E}">
        <p14:creationId xmlns:p14="http://schemas.microsoft.com/office/powerpoint/2010/main" val="1946764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21925" y="1667668"/>
            <a:ext cx="3337336"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コンテンツ プレースホルダー 9"/>
          <p:cNvSpPr>
            <a:spLocks noGrp="1"/>
          </p:cNvSpPr>
          <p:nvPr>
            <p:ph sz="half" idx="2"/>
          </p:nvPr>
        </p:nvSpPr>
        <p:spPr>
          <a:xfrm>
            <a:off x="3635896" y="1640374"/>
            <a:ext cx="5317581" cy="4536504"/>
          </a:xfrm>
        </p:spPr>
        <p:txBody>
          <a:bodyPr>
            <a:normAutofit/>
          </a:bodyPr>
          <a:lstStyle/>
          <a:p>
            <a:pPr>
              <a:lnSpc>
                <a:spcPct val="125000"/>
              </a:lnSpc>
            </a:pP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本書は、フルカラーでイラストなどを用いて分かりやすい内容となっております。</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5000"/>
              </a:lnSpc>
            </a:pP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疑問・</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問題点</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はＱ＆Ａ方式になっており、</a:t>
            </a:r>
            <a:r>
              <a:rPr lang="ja-JP" altLang="ja-JP" sz="2000" u="sng" dirty="0" smtClean="0">
                <a:latin typeface="メイリオ" panose="020B0604030504040204" pitchFamily="50" charset="-128"/>
                <a:ea typeface="メイリオ" panose="020B0604030504040204" pitchFamily="50" charset="-128"/>
                <a:cs typeface="メイリオ" panose="020B0604030504040204" pitchFamily="50" charset="-128"/>
              </a:rPr>
              <a:t>合計１４８問</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、掲載されております</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5000"/>
              </a:lnSpc>
            </a:pP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是非、保安教育資料等としてご活用</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ください！</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79285" y="6361583"/>
            <a:ext cx="4254640" cy="30777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２</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２００円 （消費税込／送料・梱包料別</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50718" y="945252"/>
            <a:ext cx="8566413" cy="400110"/>
          </a:xfrm>
          <a:prstGeom prst="rect">
            <a:avLst/>
          </a:prstGeom>
          <a:noFill/>
        </p:spPr>
        <p:txBody>
          <a:bodyPr wrap="square" rtlCol="0">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・供給</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開始時等マニュアル</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＆保安</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における疑問</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・問題点第３次改訂版</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14"/>
          <p:cNvSpPr txBox="1">
            <a:spLocks/>
          </p:cNvSpPr>
          <p:nvPr/>
        </p:nvSpPr>
        <p:spPr>
          <a:xfrm>
            <a:off x="3971060" y="4293096"/>
            <a:ext cx="4821195" cy="195804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1"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ct val="110000"/>
              </a:lnSpc>
              <a:buFont typeface="Georgia"/>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Ｑ　６　一部承継は、１軒でも可能ですか？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Font typeface="Georgia"/>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一部承継を行う際、必要な関係帳簿類とは何ですか？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Ｑ５３　定期消費設備調査について、再調査</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を実施</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した際の次回</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消費設備調査</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の基準</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日はいつですか？</a:t>
            </a:r>
          </a:p>
          <a:p>
            <a:pPr marL="0" indent="0">
              <a:lnSpc>
                <a:spcPct val="110000"/>
              </a:lnSpc>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Ｑ９２　定期消費設備調査について、一般消費者等</a:t>
            </a:r>
          </a:p>
          <a:p>
            <a:pPr marL="0" indent="0">
              <a:lnSpc>
                <a:spcPct val="110000"/>
              </a:lnSpc>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が不在等の理由によって拒否扱いとした</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場合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の、次回</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調査</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基準日はいつですか？</a:t>
            </a:r>
          </a:p>
          <a:p>
            <a:pPr marL="0" indent="0">
              <a:lnSpc>
                <a:spcPct val="110000"/>
              </a:lnSpc>
              <a:buFont typeface="Georgia"/>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03395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247581" y="5805264"/>
            <a:ext cx="2795389" cy="523220"/>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１部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２</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００円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消費税込／送料・梱包料別</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031282" y="5820381"/>
            <a:ext cx="2880321" cy="523220"/>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１部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２</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００円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消費税込／送料・梱包料別</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5496" y="5805264"/>
            <a:ext cx="2718370" cy="523220"/>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１部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１</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１００円</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消費税込／送料・梱包料別）</a:t>
            </a:r>
          </a:p>
        </p:txBody>
      </p:sp>
      <p:pic>
        <p:nvPicPr>
          <p:cNvPr id="102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0364" y="1766199"/>
            <a:ext cx="2656954" cy="3926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46787" y="1759377"/>
            <a:ext cx="2635717" cy="3926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テキスト ボックス 13"/>
          <p:cNvSpPr txBox="1"/>
          <p:nvPr/>
        </p:nvSpPr>
        <p:spPr>
          <a:xfrm>
            <a:off x="216556" y="836712"/>
            <a:ext cx="2507630" cy="738664"/>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・ＬＰ</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ガス質量販売に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係る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お客</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様への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お知らせ</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Ａ４ ２枚複写 ５０部綴</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031281" y="836712"/>
            <a:ext cx="2880321" cy="523220"/>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ＬＰ</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ガス質量販売</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解釈</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マニュアル</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およびＱ＆Ａ</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改訂版</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129854" y="836712"/>
            <a:ext cx="2795389" cy="523220"/>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ＨＯＷ </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ＴＯ 集中監視</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保安</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高度化に向けた</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取り組み</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343" y="1757279"/>
            <a:ext cx="2568465" cy="3941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296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22</a:t>
            </a:fld>
            <a:endParaRPr kumimoji="1" lang="ja-JP" altLang="en-US"/>
          </a:p>
        </p:txBody>
      </p:sp>
      <p:sp>
        <p:nvSpPr>
          <p:cNvPr id="6" name="テキスト ボックス 5"/>
          <p:cNvSpPr txBox="1"/>
          <p:nvPr/>
        </p:nvSpPr>
        <p:spPr>
          <a:xfrm>
            <a:off x="514036" y="692696"/>
            <a:ext cx="8424936" cy="369332"/>
          </a:xfrm>
          <a:prstGeom prst="rect">
            <a:avLst/>
          </a:prstGeom>
          <a:noFill/>
        </p:spPr>
        <p:txBody>
          <a:bodyPr wrap="square" rtlCol="0">
            <a:spAutoFit/>
          </a:bodyPr>
          <a:lstStyle/>
          <a:p>
            <a:r>
              <a:rPr lang="ja-JP" altLang="en-US" dirty="0" smtClean="0">
                <a:solidFill>
                  <a:prstClr val="black"/>
                </a:solidFill>
              </a:rPr>
              <a:t>よくわかる</a:t>
            </a:r>
            <a:r>
              <a:rPr lang="ja-JP" altLang="en-US" dirty="0">
                <a:solidFill>
                  <a:prstClr val="black"/>
                </a:solidFill>
              </a:rPr>
              <a:t>　</a:t>
            </a:r>
            <a:r>
              <a:rPr lang="ja-JP" altLang="en-US" dirty="0" smtClean="0">
                <a:solidFill>
                  <a:prstClr val="black"/>
                </a:solidFill>
              </a:rPr>
              <a:t>ＬＰガスの保安と販売　</a:t>
            </a:r>
            <a:endParaRPr lang="ja-JP" altLang="en-US" dirty="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9870"/>
            <a:ext cx="3384376" cy="488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3829764" y="1136540"/>
            <a:ext cx="5112568" cy="2308324"/>
          </a:xfrm>
          <a:prstGeom prst="rect">
            <a:avLst/>
          </a:prstGeom>
          <a:noFill/>
        </p:spPr>
        <p:txBody>
          <a:bodyPr wrap="square" rtlCol="0">
            <a:spAutoFit/>
          </a:bodyPr>
          <a:lstStyle/>
          <a:p>
            <a:r>
              <a:rPr lang="ja-JP" altLang="en-US" sz="1600" dirty="0" smtClean="0">
                <a:solidFill>
                  <a:prstClr val="black"/>
                </a:solidFill>
              </a:rPr>
              <a:t>ＬＰ</a:t>
            </a:r>
            <a:r>
              <a:rPr lang="ja-JP" altLang="en-US" sz="1600" dirty="0">
                <a:solidFill>
                  <a:prstClr val="black"/>
                </a:solidFill>
              </a:rPr>
              <a:t>ガス事業所の新入社員や新任の保安担当、配送員、保安機関の従事者等</a:t>
            </a:r>
            <a:r>
              <a:rPr lang="ja-JP" altLang="en-US" sz="1600" dirty="0" smtClean="0">
                <a:solidFill>
                  <a:prstClr val="black"/>
                </a:solidFill>
              </a:rPr>
              <a:t>を対象</a:t>
            </a:r>
            <a:r>
              <a:rPr lang="ja-JP" altLang="en-US" sz="1600" dirty="0">
                <a:solidFill>
                  <a:prstClr val="black"/>
                </a:solidFill>
              </a:rPr>
              <a:t>としており昨今の法令改正（平成２９年１０月時点、料金関係含む）を踏まえて、</a:t>
            </a:r>
            <a:r>
              <a:rPr lang="ja-JP" altLang="en-US" sz="1600" dirty="0" smtClean="0">
                <a:solidFill>
                  <a:prstClr val="black"/>
                </a:solidFill>
              </a:rPr>
              <a:t>改訂版</a:t>
            </a:r>
            <a:r>
              <a:rPr lang="ja-JP" altLang="en-US" sz="1600" dirty="0">
                <a:solidFill>
                  <a:prstClr val="black"/>
                </a:solidFill>
              </a:rPr>
              <a:t>を作成したものです</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ＬＰ</a:t>
            </a:r>
            <a:r>
              <a:rPr lang="ja-JP" altLang="en-US" sz="1600" dirty="0">
                <a:solidFill>
                  <a:prstClr val="black"/>
                </a:solidFill>
              </a:rPr>
              <a:t>ガスの特性、流通、関係法令、設備等の他、ＬＰガスの</a:t>
            </a:r>
            <a:r>
              <a:rPr lang="ja-JP" altLang="en-US" sz="1600" dirty="0" smtClean="0">
                <a:solidFill>
                  <a:prstClr val="black"/>
                </a:solidFill>
              </a:rPr>
              <a:t>料金</a:t>
            </a:r>
            <a:r>
              <a:rPr lang="ja-JP" altLang="en-US" sz="1600" dirty="0">
                <a:solidFill>
                  <a:prstClr val="black"/>
                </a:solidFill>
              </a:rPr>
              <a:t>や販売契約・契約解除等の商取引に関する事項等、ＬＰガス関連の業務に携わる方々</a:t>
            </a:r>
            <a:r>
              <a:rPr lang="ja-JP" altLang="en-US" sz="1600" dirty="0" smtClean="0">
                <a:solidFill>
                  <a:prstClr val="black"/>
                </a:solidFill>
              </a:rPr>
              <a:t>にとって</a:t>
            </a:r>
            <a:r>
              <a:rPr lang="ja-JP" altLang="en-US" sz="1600" dirty="0">
                <a:solidFill>
                  <a:prstClr val="black"/>
                </a:solidFill>
              </a:rPr>
              <a:t>参考となる知識・情報を１冊にオールカラーで取りまとめております。</a:t>
            </a:r>
            <a:endParaRPr lang="en-US" altLang="ja-JP" sz="1600" dirty="0" smtClean="0">
              <a:solidFill>
                <a:prstClr val="black"/>
              </a:solidFill>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687" t="38889" r="45833" b="46667"/>
          <a:stretch/>
        </p:blipFill>
        <p:spPr bwMode="auto">
          <a:xfrm>
            <a:off x="3834491" y="3542961"/>
            <a:ext cx="44767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695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23</a:t>
            </a:fld>
            <a:endParaRPr kumimoji="1" lang="ja-JP" altLang="en-US"/>
          </a:p>
        </p:txBody>
      </p:sp>
      <p:sp>
        <p:nvSpPr>
          <p:cNvPr id="9" name="正方形/長方形 8"/>
          <p:cNvSpPr/>
          <p:nvPr/>
        </p:nvSpPr>
        <p:spPr>
          <a:xfrm>
            <a:off x="-3382" y="0"/>
            <a:ext cx="9147381"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43063" y="-849528"/>
            <a:ext cx="5857875" cy="823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97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24</a:t>
            </a:fld>
            <a:endParaRPr kumimoji="1" lang="ja-JP" altLang="en-US"/>
          </a:p>
        </p:txBody>
      </p:sp>
      <p:sp>
        <p:nvSpPr>
          <p:cNvPr id="4" name="正方形/長方形 3"/>
          <p:cNvSpPr/>
          <p:nvPr/>
        </p:nvSpPr>
        <p:spPr>
          <a:xfrm>
            <a:off x="-3382" y="0"/>
            <a:ext cx="9147381"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03961" y="-974725"/>
            <a:ext cx="5857875" cy="854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64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3</a:t>
            </a:fld>
            <a:endParaRPr kumimoji="1" lang="ja-JP" altLang="en-US"/>
          </a:p>
        </p:txBody>
      </p:sp>
      <p:sp>
        <p:nvSpPr>
          <p:cNvPr id="12" name="タイトル 2"/>
          <p:cNvSpPr txBox="1">
            <a:spLocks/>
          </p:cNvSpPr>
          <p:nvPr/>
        </p:nvSpPr>
        <p:spPr>
          <a:xfrm>
            <a:off x="2051722" y="3110191"/>
            <a:ext cx="5395057" cy="523220"/>
          </a:xfrm>
          <a:prstGeom prst="rect">
            <a:avLst/>
          </a:prstGeom>
        </p:spPr>
        <p:txBody>
          <a:bodyPr vert="horz" wrap="square" anchor="ctr">
            <a:spAutoFit/>
          </a:bodyPr>
          <a:lstStyle>
            <a:lvl1pPr algn="l" rtl="0" eaLnBrk="1" latinLnBrk="0" hangingPunct="1">
              <a:spcBef>
                <a:spcPct val="0"/>
              </a:spcBef>
              <a:buNone/>
              <a:defRPr kumimoji="1" lang="ja-JP" altLang="en-US" sz="24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sz="2800" dirty="0" smtClean="0">
                <a:solidFill>
                  <a:prstClr val="black"/>
                </a:solidFill>
              </a:rPr>
              <a:t>１．災害</a:t>
            </a:r>
            <a:r>
              <a:rPr sz="2800" dirty="0">
                <a:solidFill>
                  <a:prstClr val="black"/>
                </a:solidFill>
              </a:rPr>
              <a:t>対応に関する要請</a:t>
            </a:r>
            <a:r>
              <a:rPr sz="2800" dirty="0" smtClean="0">
                <a:solidFill>
                  <a:prstClr val="black"/>
                </a:solidFill>
              </a:rPr>
              <a:t>事項</a:t>
            </a:r>
            <a:endParaRPr sz="2800" dirty="0">
              <a:solidFill>
                <a:prstClr val="black"/>
              </a:solidFill>
            </a:endParaRPr>
          </a:p>
        </p:txBody>
      </p:sp>
    </p:spTree>
    <p:extLst>
      <p:ext uri="{BB962C8B-B14F-4D97-AF65-F5344CB8AC3E}">
        <p14:creationId xmlns:p14="http://schemas.microsoft.com/office/powerpoint/2010/main" val="55701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4</a:t>
            </a:fld>
            <a:endParaRPr kumimoji="1" lang="ja-JP" altLang="en-US"/>
          </a:p>
        </p:txBody>
      </p:sp>
      <p:sp>
        <p:nvSpPr>
          <p:cNvPr id="12" name="タイトル 2"/>
          <p:cNvSpPr txBox="1">
            <a:spLocks/>
          </p:cNvSpPr>
          <p:nvPr/>
        </p:nvSpPr>
        <p:spPr>
          <a:xfrm>
            <a:off x="185055" y="548693"/>
            <a:ext cx="8774310" cy="461665"/>
          </a:xfrm>
          <a:prstGeom prst="rect">
            <a:avLst/>
          </a:prstGeom>
        </p:spPr>
        <p:txBody>
          <a:bodyPr vert="horz" wrap="square" anchor="ctr">
            <a:spAutoFit/>
          </a:bodyPr>
          <a:lstStyle>
            <a:lvl1pPr algn="l" rtl="0" eaLnBrk="1" latinLnBrk="0" hangingPunct="1">
              <a:spcBef>
                <a:spcPct val="0"/>
              </a:spcBef>
              <a:buNone/>
              <a:defRPr kumimoji="1" lang="ja-JP" altLang="en-US" sz="24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dirty="0">
                <a:solidFill>
                  <a:prstClr val="black"/>
                </a:solidFill>
              </a:rPr>
              <a:t>西日本豪雨災害におけるＬＰガス被害状況の通報の振り返り</a:t>
            </a:r>
          </a:p>
        </p:txBody>
      </p:sp>
      <p:sp>
        <p:nvSpPr>
          <p:cNvPr id="6" name="テキスト プレースホルダー 7"/>
          <p:cNvSpPr>
            <a:spLocks noGrp="1"/>
          </p:cNvSpPr>
          <p:nvPr>
            <p:ph type="body" sz="quarter" idx="17"/>
          </p:nvPr>
        </p:nvSpPr>
        <p:spPr>
          <a:xfrm>
            <a:off x="184639" y="975183"/>
            <a:ext cx="8774723" cy="525886"/>
          </a:xfrm>
        </p:spPr>
        <p:txBody>
          <a:bodyPr/>
          <a:lstStyle/>
          <a:p>
            <a:pPr marL="109728" indent="0">
              <a:buNone/>
            </a:pPr>
            <a:r>
              <a:rPr kumimoji="1" lang="ja-JP" altLang="en-US" dirty="0" smtClean="0"/>
              <a:t>今回の災害に関する経済産業省でのＬＰガスに関する認識</a:t>
            </a:r>
            <a:endParaRPr kumimoji="1" lang="en-US" altLang="ja-JP" dirty="0" smtClean="0"/>
          </a:p>
        </p:txBody>
      </p:sp>
      <p:sp>
        <p:nvSpPr>
          <p:cNvPr id="7" name="テキスト ボックス 6"/>
          <p:cNvSpPr txBox="1"/>
          <p:nvPr/>
        </p:nvSpPr>
        <p:spPr>
          <a:xfrm>
            <a:off x="275857" y="1844824"/>
            <a:ext cx="8568952" cy="4278094"/>
          </a:xfrm>
          <a:prstGeom prst="rect">
            <a:avLst/>
          </a:prstGeom>
          <a:noFill/>
        </p:spPr>
        <p:txBody>
          <a:bodyPr wrap="square" rtlCol="0">
            <a:spAutoFit/>
          </a:bodyPr>
          <a:lstStyle/>
          <a:p>
            <a:r>
              <a:rPr lang="ja-JP" altLang="en-US" sz="1600" dirty="0" smtClean="0">
                <a:solidFill>
                  <a:prstClr val="black"/>
                </a:solidFill>
              </a:rPr>
              <a:t>１．被害</a:t>
            </a:r>
            <a:r>
              <a:rPr lang="ja-JP" altLang="en-US" sz="1600" dirty="0">
                <a:solidFill>
                  <a:prstClr val="black"/>
                </a:solidFill>
              </a:rPr>
              <a:t>情報について各県および県協会からの報告状況</a:t>
            </a:r>
            <a:r>
              <a:rPr lang="ja-JP" altLang="en-US" sz="1600" dirty="0" smtClean="0">
                <a:solidFill>
                  <a:prstClr val="black"/>
                </a:solidFill>
              </a:rPr>
              <a:t>にバラつきが</a:t>
            </a:r>
            <a:r>
              <a:rPr lang="ja-JP" altLang="en-US" sz="1600" dirty="0">
                <a:solidFill>
                  <a:prstClr val="black"/>
                </a:solidFill>
              </a:rPr>
              <a:t>あった。</a:t>
            </a:r>
          </a:p>
          <a:p>
            <a:r>
              <a:rPr lang="ja-JP" altLang="en-US" sz="1600" dirty="0" smtClean="0">
                <a:solidFill>
                  <a:prstClr val="black"/>
                </a:solidFill>
              </a:rPr>
              <a:t>⇒</a:t>
            </a:r>
            <a:r>
              <a:rPr lang="ja-JP" altLang="en-US" sz="1600" dirty="0">
                <a:solidFill>
                  <a:prstClr val="black"/>
                </a:solidFill>
              </a:rPr>
              <a:t>報告様式が異なっており、情報がバラバラであり、このような場合、</a:t>
            </a:r>
            <a:r>
              <a:rPr lang="ja-JP" altLang="en-US" sz="1600" dirty="0">
                <a:solidFill>
                  <a:srgbClr val="FF0000"/>
                </a:solidFill>
              </a:rPr>
              <a:t>細かい報告を挙げた県の</a:t>
            </a:r>
            <a:r>
              <a:rPr lang="ja-JP" altLang="en-US" sz="1600" dirty="0" smtClean="0">
                <a:solidFill>
                  <a:srgbClr val="FF0000"/>
                </a:solidFill>
              </a:rPr>
              <a:t>情報が基準になって他県</a:t>
            </a:r>
            <a:r>
              <a:rPr lang="ja-JP" altLang="en-US" sz="1600" dirty="0">
                <a:solidFill>
                  <a:srgbClr val="FF0000"/>
                </a:solidFill>
              </a:rPr>
              <a:t>において</a:t>
            </a:r>
            <a:r>
              <a:rPr lang="ja-JP" altLang="en-US" sz="1600" dirty="0" smtClean="0">
                <a:solidFill>
                  <a:srgbClr val="FF0000"/>
                </a:solidFill>
              </a:rPr>
              <a:t>も同様の報告を求められる</a:t>
            </a:r>
            <a:r>
              <a:rPr lang="ja-JP" altLang="en-US" sz="1600" dirty="0">
                <a:solidFill>
                  <a:prstClr val="black"/>
                </a:solidFill>
              </a:rPr>
              <a:t>ことがある。</a:t>
            </a:r>
          </a:p>
          <a:p>
            <a:endParaRPr lang="ja-JP" altLang="en-US" sz="1600" dirty="0">
              <a:solidFill>
                <a:prstClr val="black"/>
              </a:solidFill>
            </a:endParaRPr>
          </a:p>
          <a:p>
            <a:r>
              <a:rPr lang="ja-JP" altLang="en-US" sz="1600" dirty="0" smtClean="0">
                <a:solidFill>
                  <a:prstClr val="black"/>
                </a:solidFill>
              </a:rPr>
              <a:t>２．被害情報が遅いとの認識された（１～２週間の話でなく発災から２か月でも未確定）。</a:t>
            </a:r>
            <a:endParaRPr lang="ja-JP" altLang="en-US" sz="1600" dirty="0">
              <a:solidFill>
                <a:prstClr val="black"/>
              </a:solidFill>
            </a:endParaRPr>
          </a:p>
          <a:p>
            <a:r>
              <a:rPr lang="en-US" altLang="ja-JP" sz="1600" dirty="0" smtClean="0">
                <a:solidFill>
                  <a:prstClr val="black"/>
                </a:solidFill>
              </a:rPr>
              <a:t>【</a:t>
            </a:r>
            <a:r>
              <a:rPr lang="ja-JP" altLang="en-US" sz="1600" dirty="0" smtClean="0">
                <a:solidFill>
                  <a:prstClr val="black"/>
                </a:solidFill>
              </a:rPr>
              <a:t>原因</a:t>
            </a:r>
            <a:r>
              <a:rPr lang="en-US" altLang="ja-JP" sz="1600" dirty="0" smtClean="0">
                <a:solidFill>
                  <a:prstClr val="black"/>
                </a:solidFill>
              </a:rPr>
              <a:t>】</a:t>
            </a:r>
          </a:p>
          <a:p>
            <a:r>
              <a:rPr lang="ja-JP" altLang="en-US" sz="1600" dirty="0" smtClean="0">
                <a:solidFill>
                  <a:prstClr val="black"/>
                </a:solidFill>
              </a:rPr>
              <a:t>①</a:t>
            </a:r>
            <a:r>
              <a:rPr lang="en-US" altLang="ja-JP" sz="1600" dirty="0" smtClean="0">
                <a:solidFill>
                  <a:prstClr val="black"/>
                </a:solidFill>
              </a:rPr>
              <a:t>【</a:t>
            </a:r>
            <a:r>
              <a:rPr lang="ja-JP" altLang="en-US" sz="1600" dirty="0" smtClean="0">
                <a:solidFill>
                  <a:prstClr val="black"/>
                </a:solidFill>
              </a:rPr>
              <a:t>様式の問題点</a:t>
            </a:r>
            <a:r>
              <a:rPr lang="en-US" altLang="ja-JP" sz="1600" dirty="0" smtClean="0">
                <a:solidFill>
                  <a:prstClr val="black"/>
                </a:solidFill>
              </a:rPr>
              <a:t>】</a:t>
            </a:r>
            <a:r>
              <a:rPr lang="ja-JP" altLang="en-US" sz="1600" dirty="0" smtClean="0">
                <a:solidFill>
                  <a:prstClr val="black"/>
                </a:solidFill>
              </a:rPr>
              <a:t>全Ｌ協</a:t>
            </a:r>
            <a:r>
              <a:rPr lang="ja-JP" altLang="en-US" sz="1600" dirty="0">
                <a:solidFill>
                  <a:prstClr val="black"/>
                </a:solidFill>
              </a:rPr>
              <a:t>の報告様式が</a:t>
            </a:r>
            <a:r>
              <a:rPr lang="ja-JP" altLang="en-US" sz="1600" dirty="0">
                <a:solidFill>
                  <a:srgbClr val="FF0000"/>
                </a:solidFill>
              </a:rPr>
              <a:t>細かすぎて販売事</a:t>
            </a:r>
            <a:r>
              <a:rPr lang="ja-JP" altLang="en-US" sz="1600" dirty="0" smtClean="0">
                <a:solidFill>
                  <a:srgbClr val="FF0000"/>
                </a:solidFill>
              </a:rPr>
              <a:t>業者にとって負担増</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（例）市町村ごとの被害情報記載することが事業者にとって困難。</a:t>
            </a:r>
            <a:endParaRPr lang="en-US" altLang="ja-JP" sz="1600" dirty="0" smtClean="0">
              <a:solidFill>
                <a:prstClr val="black"/>
              </a:solidFill>
            </a:endParaRPr>
          </a:p>
          <a:p>
            <a:r>
              <a:rPr lang="ja-JP" altLang="en-US" sz="1600" dirty="0" smtClean="0">
                <a:solidFill>
                  <a:prstClr val="black"/>
                </a:solidFill>
              </a:rPr>
              <a:t>（例）「発災前消費者戸数」を「被害があり供給停止中」「復旧済み」「未確認」に分類することになっており、立入禁止区域等が常に未確認として残ってしまうこと</a:t>
            </a:r>
            <a:endParaRPr lang="en-US" altLang="ja-JP" sz="1600" dirty="0" smtClean="0">
              <a:solidFill>
                <a:prstClr val="black"/>
              </a:solidFill>
            </a:endParaRPr>
          </a:p>
          <a:p>
            <a:r>
              <a:rPr lang="ja-JP" altLang="en-US" sz="1600" dirty="0" smtClean="0">
                <a:solidFill>
                  <a:prstClr val="black"/>
                </a:solidFill>
              </a:rPr>
              <a:t>（例）「被害があった件数」に点検数を記載する事業者が多数あり、被害件数が増大し、その内容調査に時間が掛かってしまった点。</a:t>
            </a:r>
            <a:endParaRPr lang="en-US" altLang="ja-JP" sz="1600" dirty="0" smtClean="0">
              <a:solidFill>
                <a:prstClr val="black"/>
              </a:solidFill>
            </a:endParaRPr>
          </a:p>
          <a:p>
            <a:endParaRPr lang="en-US" altLang="ja-JP" sz="1600" dirty="0" smtClean="0">
              <a:solidFill>
                <a:prstClr val="black"/>
              </a:solidFill>
            </a:endParaRPr>
          </a:p>
          <a:p>
            <a:r>
              <a:rPr lang="ja-JP" altLang="en-US" sz="1600" dirty="0" smtClean="0">
                <a:solidFill>
                  <a:prstClr val="black"/>
                </a:solidFill>
              </a:rPr>
              <a:t>②　会員事業者が災害時に</a:t>
            </a:r>
            <a:r>
              <a:rPr lang="ja-JP" altLang="en-US" sz="1600" dirty="0" smtClean="0">
                <a:solidFill>
                  <a:srgbClr val="FF0000"/>
                </a:solidFill>
              </a:rPr>
              <a:t>被害情報報告を協会、支部に送るという意識が希薄</a:t>
            </a:r>
            <a:r>
              <a:rPr lang="ja-JP" altLang="en-US" sz="1600" dirty="0" smtClean="0">
                <a:solidFill>
                  <a:prstClr val="black"/>
                </a:solidFill>
              </a:rPr>
              <a:t>で、一部事業者にヒアリングをしたところ、報告様式や報告基準等に関する認識を持っていない（さらには２報、３報がこない）。そのような中、</a:t>
            </a:r>
            <a:r>
              <a:rPr lang="ja-JP" altLang="en-US" sz="1600" dirty="0" smtClean="0">
                <a:solidFill>
                  <a:srgbClr val="FF0000"/>
                </a:solidFill>
              </a:rPr>
              <a:t>県協会が直接事業者に報告を催促することになり</a:t>
            </a:r>
            <a:r>
              <a:rPr lang="ja-JP" altLang="en-US" sz="1600" dirty="0" smtClean="0">
                <a:solidFill>
                  <a:prstClr val="black"/>
                </a:solidFill>
              </a:rPr>
              <a:t>、非常に県協会の事務局員の負担が増大。</a:t>
            </a:r>
            <a:endParaRPr lang="en-US" altLang="ja-JP" sz="1600" dirty="0" smtClean="0">
              <a:solidFill>
                <a:prstClr val="black"/>
              </a:solidFill>
            </a:endParaRPr>
          </a:p>
        </p:txBody>
      </p:sp>
    </p:spTree>
    <p:extLst>
      <p:ext uri="{BB962C8B-B14F-4D97-AF65-F5344CB8AC3E}">
        <p14:creationId xmlns:p14="http://schemas.microsoft.com/office/powerpoint/2010/main" val="67513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5</a:t>
            </a:fld>
            <a:endParaRPr kumimoji="1" lang="ja-JP" altLang="en-US"/>
          </a:p>
        </p:txBody>
      </p:sp>
      <p:sp>
        <p:nvSpPr>
          <p:cNvPr id="3" name="タイトル 2"/>
          <p:cNvSpPr>
            <a:spLocks noGrp="1"/>
          </p:cNvSpPr>
          <p:nvPr>
            <p:ph type="title"/>
          </p:nvPr>
        </p:nvSpPr>
        <p:spPr>
          <a:xfrm>
            <a:off x="185055" y="548693"/>
            <a:ext cx="8774310" cy="461665"/>
          </a:xfrm>
        </p:spPr>
        <p:txBody>
          <a:bodyPr/>
          <a:lstStyle/>
          <a:p>
            <a:r>
              <a:rPr kumimoji="1" lang="ja-JP" altLang="en-US" dirty="0" smtClean="0"/>
              <a:t>報告に関する要請事項　①報告書の見直し</a:t>
            </a:r>
            <a:endParaRPr kumimoji="1" lang="ja-JP" altLang="en-US" dirty="0"/>
          </a:p>
        </p:txBody>
      </p:sp>
      <p:sp>
        <p:nvSpPr>
          <p:cNvPr id="10" name="テキスト ボックス 9"/>
          <p:cNvSpPr txBox="1"/>
          <p:nvPr/>
        </p:nvSpPr>
        <p:spPr>
          <a:xfrm>
            <a:off x="179512" y="1052737"/>
            <a:ext cx="8773898" cy="6001643"/>
          </a:xfrm>
          <a:prstGeom prst="rect">
            <a:avLst/>
          </a:prstGeom>
          <a:noFill/>
        </p:spPr>
        <p:txBody>
          <a:bodyPr wrap="square" rtlCol="0">
            <a:spAutoFit/>
          </a:bodyPr>
          <a:lstStyle/>
          <a:p>
            <a:pPr marL="285750" indent="-285750">
              <a:buFont typeface="Wingdings" panose="05000000000000000000" pitchFamily="2" charset="2"/>
              <a:buChar char="u"/>
            </a:pPr>
            <a:r>
              <a:rPr lang="ja-JP" altLang="en-US" sz="2400" dirty="0">
                <a:solidFill>
                  <a:prstClr val="black"/>
                </a:solidFill>
              </a:rPr>
              <a:t>報告様式を別添のとおり見直しを行った。ついては、各都道府県協会も報告様式も県庁等と相談</a:t>
            </a:r>
            <a:r>
              <a:rPr lang="ja-JP" altLang="en-US" sz="2400" dirty="0" smtClean="0">
                <a:solidFill>
                  <a:prstClr val="black"/>
                </a:solidFill>
              </a:rPr>
              <a:t>のうえ</a:t>
            </a:r>
            <a:r>
              <a:rPr lang="ja-JP" altLang="en-US" sz="2400" dirty="0">
                <a:solidFill>
                  <a:prstClr val="black"/>
                </a:solidFill>
              </a:rPr>
              <a:t>、</a:t>
            </a:r>
            <a:r>
              <a:rPr lang="ja-JP" altLang="en-US" sz="2400" dirty="0">
                <a:solidFill>
                  <a:srgbClr val="FF0000"/>
                </a:solidFill>
              </a:rPr>
              <a:t>できる限り統一様式の運用をお願いしたい</a:t>
            </a:r>
            <a:r>
              <a:rPr lang="ja-JP" altLang="en-US" sz="2400" dirty="0" smtClean="0">
                <a:solidFill>
                  <a:srgbClr val="FF0000"/>
                </a:solidFill>
              </a:rPr>
              <a:t>。</a:t>
            </a:r>
            <a:endParaRPr lang="en-US" altLang="ja-JP" sz="2400" dirty="0">
              <a:solidFill>
                <a:prstClr val="black"/>
              </a:solidFill>
            </a:endParaRPr>
          </a:p>
          <a:p>
            <a:r>
              <a:rPr lang="en-US" altLang="ja-JP" sz="2400" dirty="0" smtClean="0">
                <a:solidFill>
                  <a:prstClr val="black"/>
                </a:solidFill>
              </a:rPr>
              <a:t>【</a:t>
            </a:r>
            <a:r>
              <a:rPr lang="ja-JP" altLang="en-US" sz="2400" dirty="0" smtClean="0">
                <a:solidFill>
                  <a:prstClr val="black"/>
                </a:solidFill>
              </a:rPr>
              <a:t>報告様式の変更のポイント</a:t>
            </a:r>
            <a:r>
              <a:rPr lang="en-US" altLang="ja-JP" sz="2400" dirty="0" smtClean="0">
                <a:solidFill>
                  <a:prstClr val="black"/>
                </a:solidFill>
              </a:rPr>
              <a:t>】</a:t>
            </a:r>
          </a:p>
          <a:p>
            <a:endParaRPr lang="en-US" altLang="ja-JP" sz="2400" dirty="0">
              <a:solidFill>
                <a:prstClr val="black"/>
              </a:solidFill>
            </a:endParaRPr>
          </a:p>
          <a:p>
            <a:endParaRPr lang="en-US" altLang="ja-JP" sz="2400" dirty="0" smtClean="0">
              <a:solidFill>
                <a:prstClr val="black"/>
              </a:solidFill>
            </a:endParaRPr>
          </a:p>
          <a:p>
            <a:endParaRPr lang="en-US" altLang="ja-JP" sz="2400" dirty="0">
              <a:solidFill>
                <a:prstClr val="black"/>
              </a:solidFill>
            </a:endParaRPr>
          </a:p>
          <a:p>
            <a:endParaRPr lang="en-US" altLang="ja-JP" sz="2400" dirty="0" smtClean="0">
              <a:solidFill>
                <a:prstClr val="black"/>
              </a:solidFill>
            </a:endParaRPr>
          </a:p>
          <a:p>
            <a:endParaRPr lang="en-US" altLang="ja-JP" sz="2400" dirty="0">
              <a:solidFill>
                <a:prstClr val="black"/>
              </a:solidFill>
            </a:endParaRPr>
          </a:p>
          <a:p>
            <a:endParaRPr lang="en-US" altLang="ja-JP" sz="2400" dirty="0" smtClean="0">
              <a:solidFill>
                <a:prstClr val="black"/>
              </a:solidFill>
            </a:endParaRPr>
          </a:p>
          <a:p>
            <a:endParaRPr lang="en-US" altLang="ja-JP" sz="2400" dirty="0" smtClean="0">
              <a:solidFill>
                <a:prstClr val="black"/>
              </a:solidFill>
            </a:endParaRPr>
          </a:p>
          <a:p>
            <a:endParaRPr lang="en-US" altLang="ja-JP" sz="2400" dirty="0">
              <a:solidFill>
                <a:prstClr val="black"/>
              </a:solidFill>
            </a:endParaRPr>
          </a:p>
          <a:p>
            <a:r>
              <a:rPr lang="ja-JP" altLang="en-US" sz="2400" dirty="0" smtClean="0">
                <a:solidFill>
                  <a:prstClr val="black"/>
                </a:solidFill>
              </a:rPr>
              <a:t>上記の様式の記入方法等についても含めて別紙案に整理した。</a:t>
            </a:r>
            <a:endParaRPr lang="en-US" altLang="ja-JP" sz="2400" dirty="0" smtClean="0">
              <a:solidFill>
                <a:prstClr val="black"/>
              </a:solidFill>
            </a:endParaRPr>
          </a:p>
          <a:p>
            <a:r>
              <a:rPr lang="ja-JP" altLang="en-US" sz="2400" smtClean="0">
                <a:solidFill>
                  <a:prstClr val="black"/>
                </a:solidFill>
              </a:rPr>
              <a:t>様式についてご意見があれば、今月中を目途にご意見を保安部にいただきたい。</a:t>
            </a:r>
            <a:endParaRPr lang="ja-JP" altLang="en-US" sz="2400" dirty="0">
              <a:solidFill>
                <a:prstClr val="black"/>
              </a:solidFill>
            </a:endParaRPr>
          </a:p>
          <a:p>
            <a:endParaRPr lang="ja-JP" altLang="en-US" sz="2400" dirty="0">
              <a:solidFill>
                <a:prstClr val="black"/>
              </a:solidFill>
            </a:endParaRPr>
          </a:p>
        </p:txBody>
      </p:sp>
      <p:sp>
        <p:nvSpPr>
          <p:cNvPr id="6" name="テキスト ボックス 5"/>
          <p:cNvSpPr txBox="1"/>
          <p:nvPr/>
        </p:nvSpPr>
        <p:spPr>
          <a:xfrm>
            <a:off x="169824" y="2620959"/>
            <a:ext cx="8773898" cy="1200329"/>
          </a:xfrm>
          <a:prstGeom prst="rect">
            <a:avLst/>
          </a:prstGeom>
          <a:gradFill>
            <a:gsLst>
              <a:gs pos="0">
                <a:srgbClr val="92D050"/>
              </a:gs>
              <a:gs pos="50000">
                <a:schemeClr val="bg1"/>
              </a:gs>
              <a:gs pos="100000">
                <a:schemeClr val="accent1">
                  <a:tint val="23500"/>
                  <a:satMod val="160000"/>
                </a:schemeClr>
              </a:gs>
            </a:gsLst>
            <a:lin ang="5400000" scaled="0"/>
          </a:gradFill>
          <a:ln>
            <a:solidFill>
              <a:schemeClr val="tx1">
                <a:lumMod val="50000"/>
                <a:lumOff val="50000"/>
              </a:schemeClr>
            </a:solidFill>
          </a:ln>
        </p:spPr>
        <p:txBody>
          <a:bodyPr wrap="square" rtlCol="0">
            <a:spAutoFit/>
          </a:bodyPr>
          <a:lstStyle/>
          <a:p>
            <a:r>
              <a:rPr lang="ja-JP" altLang="en-US" sz="2400" dirty="0" smtClean="0">
                <a:solidFill>
                  <a:srgbClr val="FF0000"/>
                </a:solidFill>
              </a:rPr>
              <a:t>（</a:t>
            </a:r>
            <a:r>
              <a:rPr lang="ja-JP" altLang="en-US" sz="2400" dirty="0">
                <a:solidFill>
                  <a:srgbClr val="FF0000"/>
                </a:solidFill>
              </a:rPr>
              <a:t>事業者⇒県協会の報告書）</a:t>
            </a:r>
          </a:p>
          <a:p>
            <a:r>
              <a:rPr lang="ja-JP" altLang="en-US" sz="2400" dirty="0">
                <a:solidFill>
                  <a:prstClr val="black"/>
                </a:solidFill>
              </a:rPr>
              <a:t>・事業者が使用する報告様式は、出来る限り簡便に見直した</a:t>
            </a:r>
            <a:r>
              <a:rPr lang="ja-JP" altLang="en-US" sz="2400" dirty="0" smtClean="0">
                <a:solidFill>
                  <a:prstClr val="black"/>
                </a:solidFill>
              </a:rPr>
              <a:t>。</a:t>
            </a:r>
            <a:endParaRPr lang="en-US" altLang="ja-JP" sz="2400" dirty="0" smtClean="0">
              <a:solidFill>
                <a:prstClr val="black"/>
              </a:solidFill>
            </a:endParaRPr>
          </a:p>
          <a:p>
            <a:endParaRPr lang="ja-JP" altLang="en-US" sz="2400" dirty="0">
              <a:solidFill>
                <a:prstClr val="black"/>
              </a:solidFill>
            </a:endParaRPr>
          </a:p>
        </p:txBody>
      </p:sp>
      <p:sp>
        <p:nvSpPr>
          <p:cNvPr id="7" name="テキスト ボックス 6"/>
          <p:cNvSpPr txBox="1"/>
          <p:nvPr/>
        </p:nvSpPr>
        <p:spPr>
          <a:xfrm>
            <a:off x="179512" y="3875564"/>
            <a:ext cx="8773898" cy="1569660"/>
          </a:xfrm>
          <a:prstGeom prst="rect">
            <a:avLst/>
          </a:prstGeom>
          <a:gradFill>
            <a:gsLst>
              <a:gs pos="0">
                <a:srgbClr val="92D050"/>
              </a:gs>
              <a:gs pos="50000">
                <a:schemeClr val="bg1"/>
              </a:gs>
              <a:gs pos="100000">
                <a:schemeClr val="accent1">
                  <a:tint val="23500"/>
                  <a:satMod val="160000"/>
                </a:schemeClr>
              </a:gs>
            </a:gsLst>
            <a:lin ang="5400000" scaled="0"/>
          </a:gradFill>
          <a:ln>
            <a:solidFill>
              <a:schemeClr val="tx1">
                <a:lumMod val="50000"/>
                <a:lumOff val="50000"/>
              </a:schemeClr>
            </a:solidFill>
          </a:ln>
        </p:spPr>
        <p:txBody>
          <a:bodyPr wrap="square" rtlCol="0">
            <a:spAutoFit/>
          </a:bodyPr>
          <a:lstStyle/>
          <a:p>
            <a:r>
              <a:rPr lang="ja-JP" altLang="en-US" sz="2400" dirty="0">
                <a:solidFill>
                  <a:srgbClr val="FF0000"/>
                </a:solidFill>
              </a:rPr>
              <a:t>（県協会⇒全Ｌ協の報告書）</a:t>
            </a:r>
            <a:endParaRPr lang="en-US" altLang="ja-JP" sz="2400" dirty="0">
              <a:solidFill>
                <a:srgbClr val="FF0000"/>
              </a:solidFill>
            </a:endParaRPr>
          </a:p>
          <a:p>
            <a:r>
              <a:rPr lang="ja-JP" altLang="en-US" sz="2400" dirty="0">
                <a:solidFill>
                  <a:prstClr val="black"/>
                </a:solidFill>
              </a:rPr>
              <a:t>・県協会の報告様式は、「各事業者からの報告書を積み上げて記載する事項」と「県協会が記載する事項」に分けた。</a:t>
            </a:r>
            <a:endParaRPr lang="en-US" altLang="ja-JP" sz="2400" dirty="0">
              <a:solidFill>
                <a:prstClr val="black"/>
              </a:solidFill>
            </a:endParaRPr>
          </a:p>
          <a:p>
            <a:r>
              <a:rPr lang="ja-JP" altLang="en-US" sz="2400" dirty="0">
                <a:solidFill>
                  <a:prstClr val="black"/>
                </a:solidFill>
              </a:rPr>
              <a:t>・「県協会が記載する事項」は、概数記載も可とする。</a:t>
            </a:r>
            <a:endParaRPr lang="en-US" altLang="ja-JP" sz="2400" dirty="0">
              <a:solidFill>
                <a:prstClr val="black"/>
              </a:solidFill>
            </a:endParaRPr>
          </a:p>
        </p:txBody>
      </p:sp>
    </p:spTree>
    <p:extLst>
      <p:ext uri="{BB962C8B-B14F-4D97-AF65-F5344CB8AC3E}">
        <p14:creationId xmlns:p14="http://schemas.microsoft.com/office/powerpoint/2010/main" val="326595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6</a:t>
            </a:fld>
            <a:endParaRPr kumimoji="1" lang="ja-JP" altLang="en-US"/>
          </a:p>
        </p:txBody>
      </p:sp>
      <p:sp>
        <p:nvSpPr>
          <p:cNvPr id="3" name="タイトル 2"/>
          <p:cNvSpPr>
            <a:spLocks noGrp="1"/>
          </p:cNvSpPr>
          <p:nvPr>
            <p:ph type="title"/>
          </p:nvPr>
        </p:nvSpPr>
        <p:spPr>
          <a:xfrm>
            <a:off x="0" y="548693"/>
            <a:ext cx="9144000" cy="461665"/>
          </a:xfrm>
        </p:spPr>
        <p:txBody>
          <a:bodyPr/>
          <a:lstStyle/>
          <a:p>
            <a:r>
              <a:rPr kumimoji="1" lang="ja-JP" altLang="en-US" dirty="0" smtClean="0"/>
              <a:t>報告に関する要請事項②事業者の報告の意識醸成</a:t>
            </a:r>
            <a:r>
              <a:rPr kumimoji="1" lang="ja-JP" altLang="en-US" dirty="0" smtClean="0">
                <a:solidFill>
                  <a:srgbClr val="FF0000"/>
                </a:solidFill>
              </a:rPr>
              <a:t>（通報訓練実施）</a:t>
            </a:r>
            <a:endParaRPr kumimoji="1" lang="ja-JP" altLang="en-US" dirty="0">
              <a:solidFill>
                <a:srgbClr val="FF0000"/>
              </a:solidFill>
            </a:endParaRPr>
          </a:p>
        </p:txBody>
      </p:sp>
      <p:sp>
        <p:nvSpPr>
          <p:cNvPr id="10" name="テキスト ボックス 9"/>
          <p:cNvSpPr txBox="1"/>
          <p:nvPr/>
        </p:nvSpPr>
        <p:spPr>
          <a:xfrm>
            <a:off x="179512" y="1052737"/>
            <a:ext cx="8773898" cy="3046988"/>
          </a:xfrm>
          <a:prstGeom prst="rect">
            <a:avLst/>
          </a:prstGeom>
          <a:noFill/>
        </p:spPr>
        <p:txBody>
          <a:bodyPr wrap="square" rtlCol="0">
            <a:spAutoFit/>
          </a:bodyPr>
          <a:lstStyle/>
          <a:p>
            <a:r>
              <a:rPr lang="en-US" altLang="ja-JP" sz="1600" dirty="0" smtClean="0">
                <a:solidFill>
                  <a:prstClr val="black"/>
                </a:solidFill>
              </a:rPr>
              <a:t>【</a:t>
            </a:r>
            <a:r>
              <a:rPr lang="ja-JP" altLang="en-US" sz="1600" dirty="0" smtClean="0">
                <a:solidFill>
                  <a:prstClr val="black"/>
                </a:solidFill>
              </a:rPr>
              <a:t>支部機能の強化、災害報告の意識醸成</a:t>
            </a:r>
            <a:r>
              <a:rPr lang="en-US" altLang="ja-JP" sz="1600" dirty="0" smtClean="0">
                <a:solidFill>
                  <a:prstClr val="black"/>
                </a:solidFill>
              </a:rPr>
              <a:t>】</a:t>
            </a:r>
          </a:p>
          <a:p>
            <a:pPr marL="285750" indent="-285750">
              <a:buFont typeface="Wingdings" panose="05000000000000000000" pitchFamily="2" charset="2"/>
              <a:buChar char="u"/>
            </a:pPr>
            <a:r>
              <a:rPr lang="ja-JP" altLang="en-US" sz="1600" dirty="0" smtClean="0">
                <a:solidFill>
                  <a:prstClr val="black"/>
                </a:solidFill>
              </a:rPr>
              <a:t>コミュニティーガス事業では２０年以上に亘り年２回の通報訓練を実施しており、災害発生時にも行政が催促等を行うことなく被害報告を送付する意識・体制ができている。</a:t>
            </a:r>
            <a:endParaRPr lang="en-US" altLang="ja-JP" sz="1600" dirty="0" smtClean="0">
              <a:solidFill>
                <a:prstClr val="black"/>
              </a:solidFill>
            </a:endParaRPr>
          </a:p>
          <a:p>
            <a:pPr marL="285750" indent="-285750">
              <a:buFont typeface="Wingdings" panose="05000000000000000000" pitchFamily="2" charset="2"/>
              <a:buChar char="u"/>
            </a:pPr>
            <a:r>
              <a:rPr lang="ja-JP" altLang="en-US" sz="1600" dirty="0" smtClean="0">
                <a:solidFill>
                  <a:prstClr val="black"/>
                </a:solidFill>
              </a:rPr>
              <a:t>一方、ＬＰガスに関しては、防災訓練等は実施しているが、各事業者が報告書を提出する通報訓練までは実施されていないことがある。そのため、</a:t>
            </a:r>
            <a:r>
              <a:rPr lang="ja-JP" altLang="en-US" sz="1600" dirty="0" smtClean="0">
                <a:solidFill>
                  <a:srgbClr val="FF0000"/>
                </a:solidFill>
              </a:rPr>
              <a:t>報告様式を認識していなかったり、災害時に要請しなければ報告してこない現状がある</a:t>
            </a:r>
            <a:r>
              <a:rPr lang="ja-JP" altLang="en-US" sz="1600" dirty="0" smtClean="0">
                <a:solidFill>
                  <a:prstClr val="black"/>
                </a:solidFill>
              </a:rPr>
              <a:t>。</a:t>
            </a:r>
            <a:endParaRPr lang="en-US" altLang="ja-JP" sz="1600" dirty="0" smtClean="0">
              <a:solidFill>
                <a:prstClr val="black"/>
              </a:solidFill>
            </a:endParaRPr>
          </a:p>
          <a:p>
            <a:endParaRPr lang="en-US" altLang="ja-JP" sz="1600" dirty="0" smtClean="0">
              <a:solidFill>
                <a:prstClr val="black"/>
              </a:solidFill>
            </a:endParaRPr>
          </a:p>
          <a:p>
            <a:r>
              <a:rPr lang="en-US" altLang="ja-JP" sz="1600" dirty="0" smtClean="0">
                <a:solidFill>
                  <a:prstClr val="black"/>
                </a:solidFill>
              </a:rPr>
              <a:t>【</a:t>
            </a:r>
            <a:r>
              <a:rPr lang="ja-JP" altLang="en-US" sz="1600" dirty="0" smtClean="0">
                <a:solidFill>
                  <a:prstClr val="black"/>
                </a:solidFill>
              </a:rPr>
              <a:t>要請事項</a:t>
            </a:r>
            <a:r>
              <a:rPr lang="en-US" altLang="ja-JP" sz="1600" dirty="0" smtClean="0">
                <a:solidFill>
                  <a:prstClr val="black"/>
                </a:solidFill>
              </a:rPr>
              <a:t>】</a:t>
            </a:r>
          </a:p>
          <a:p>
            <a:pPr marL="285750" indent="-285750">
              <a:buFont typeface="Wingdings" panose="05000000000000000000" pitchFamily="2" charset="2"/>
              <a:buChar char="u"/>
            </a:pPr>
            <a:r>
              <a:rPr lang="ja-JP" altLang="en-US" sz="1600" dirty="0" smtClean="0">
                <a:solidFill>
                  <a:prstClr val="black"/>
                </a:solidFill>
              </a:rPr>
              <a:t>定期的な通報訓練の実施</a:t>
            </a:r>
            <a:endParaRPr lang="en-US" altLang="ja-JP" sz="1600" dirty="0" smtClean="0">
              <a:solidFill>
                <a:prstClr val="black"/>
              </a:solidFill>
            </a:endParaRPr>
          </a:p>
          <a:p>
            <a:endParaRPr lang="en-US" altLang="ja-JP" sz="1600" dirty="0">
              <a:solidFill>
                <a:prstClr val="black"/>
              </a:solidFill>
            </a:endParaRPr>
          </a:p>
          <a:p>
            <a:r>
              <a:rPr lang="en-US" altLang="ja-JP" sz="1600" dirty="0" smtClean="0">
                <a:solidFill>
                  <a:prstClr val="black"/>
                </a:solidFill>
              </a:rPr>
              <a:t>【</a:t>
            </a:r>
            <a:r>
              <a:rPr lang="ja-JP" altLang="en-US" sz="1600" dirty="0" smtClean="0">
                <a:solidFill>
                  <a:prstClr val="black"/>
                </a:solidFill>
              </a:rPr>
              <a:t>補足</a:t>
            </a:r>
            <a:r>
              <a:rPr lang="en-US" altLang="ja-JP" sz="1600" dirty="0" smtClean="0">
                <a:solidFill>
                  <a:prstClr val="black"/>
                </a:solidFill>
              </a:rPr>
              <a:t>】</a:t>
            </a:r>
          </a:p>
          <a:p>
            <a:endParaRPr lang="en-US" altLang="ja-JP" sz="1600" dirty="0" smtClean="0">
              <a:solidFill>
                <a:prstClr val="black"/>
              </a:solidFill>
            </a:endParaRPr>
          </a:p>
        </p:txBody>
      </p:sp>
      <p:graphicFrame>
        <p:nvGraphicFramePr>
          <p:cNvPr id="4" name="図表 3"/>
          <p:cNvGraphicFramePr/>
          <p:nvPr>
            <p:extLst>
              <p:ext uri="{D42A27DB-BD31-4B8C-83A1-F6EECF244321}">
                <p14:modId xmlns:p14="http://schemas.microsoft.com/office/powerpoint/2010/main" val="1960473856"/>
              </p:ext>
            </p:extLst>
          </p:nvPr>
        </p:nvGraphicFramePr>
        <p:xfrm>
          <a:off x="445388" y="3068960"/>
          <a:ext cx="8242146" cy="44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114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7</a:t>
            </a:fld>
            <a:endParaRPr kumimoji="1" lang="ja-JP" altLang="en-US"/>
          </a:p>
        </p:txBody>
      </p:sp>
      <p:sp>
        <p:nvSpPr>
          <p:cNvPr id="7" name="テキスト プレースホルダー 6"/>
          <p:cNvSpPr>
            <a:spLocks noGrp="1"/>
          </p:cNvSpPr>
          <p:nvPr>
            <p:ph type="body" sz="quarter" idx="16"/>
          </p:nvPr>
        </p:nvSpPr>
        <p:spPr>
          <a:xfrm>
            <a:off x="1780797" y="1196752"/>
            <a:ext cx="1684757" cy="161583"/>
          </a:xfrm>
        </p:spPr>
        <p:txBody>
          <a:bodyPr/>
          <a:lstStyle/>
          <a:p>
            <a:r>
              <a:rPr kumimoji="1" lang="ja-JP" altLang="en-US" dirty="0" smtClean="0"/>
              <a:t>販売事業者から都道府県協会</a:t>
            </a:r>
            <a:endParaRPr kumimoji="1" lang="ja-JP" altLang="en-US"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50" t="19074" r="69167" b="8149"/>
          <a:stretch/>
        </p:blipFill>
        <p:spPr bwMode="auto">
          <a:xfrm>
            <a:off x="4722923" y="1384773"/>
            <a:ext cx="3881523" cy="5371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7917" t="12037" r="50937" b="7037"/>
          <a:stretch/>
        </p:blipFill>
        <p:spPr bwMode="auto">
          <a:xfrm>
            <a:off x="755576" y="1430982"/>
            <a:ext cx="3643457" cy="5325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テキスト プレースホルダー 6"/>
          <p:cNvSpPr>
            <a:spLocks noGrp="1"/>
          </p:cNvSpPr>
          <p:nvPr>
            <p:ph type="body" sz="quarter" idx="16"/>
          </p:nvPr>
        </p:nvSpPr>
        <p:spPr>
          <a:xfrm>
            <a:off x="5580112" y="1196752"/>
            <a:ext cx="1415452" cy="161583"/>
          </a:xfrm>
        </p:spPr>
        <p:txBody>
          <a:bodyPr/>
          <a:lstStyle/>
          <a:p>
            <a:r>
              <a:rPr kumimoji="1" lang="ja-JP" altLang="en-US" dirty="0" smtClean="0"/>
              <a:t>都道府県協会から全Ｌ協</a:t>
            </a:r>
            <a:endParaRPr kumimoji="1" lang="ja-JP" altLang="en-US" dirty="0"/>
          </a:p>
        </p:txBody>
      </p:sp>
      <p:sp>
        <p:nvSpPr>
          <p:cNvPr id="14" name="タイトル 2"/>
          <p:cNvSpPr>
            <a:spLocks noGrp="1"/>
          </p:cNvSpPr>
          <p:nvPr>
            <p:ph type="title"/>
          </p:nvPr>
        </p:nvSpPr>
        <p:spPr>
          <a:xfrm>
            <a:off x="179512" y="620696"/>
            <a:ext cx="8774310" cy="461665"/>
          </a:xfrm>
        </p:spPr>
        <p:txBody>
          <a:bodyPr/>
          <a:lstStyle/>
          <a:p>
            <a:r>
              <a:rPr kumimoji="1" lang="ja-JP" altLang="en-US" dirty="0" smtClean="0"/>
              <a:t>報告書に関する（案）</a:t>
            </a:r>
            <a:endParaRPr kumimoji="1" lang="ja-JP" altLang="en-US" dirty="0"/>
          </a:p>
        </p:txBody>
      </p:sp>
    </p:spTree>
    <p:extLst>
      <p:ext uri="{BB962C8B-B14F-4D97-AF65-F5344CB8AC3E}">
        <p14:creationId xmlns:p14="http://schemas.microsoft.com/office/powerpoint/2010/main" val="411859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8</a:t>
            </a:fld>
            <a:endParaRPr kumimoji="1" lang="ja-JP" altLang="en-US"/>
          </a:p>
        </p:txBody>
      </p:sp>
      <p:sp>
        <p:nvSpPr>
          <p:cNvPr id="12" name="タイトル 2"/>
          <p:cNvSpPr txBox="1">
            <a:spLocks/>
          </p:cNvSpPr>
          <p:nvPr/>
        </p:nvSpPr>
        <p:spPr>
          <a:xfrm>
            <a:off x="1043608" y="3111143"/>
            <a:ext cx="7488832" cy="523220"/>
          </a:xfrm>
          <a:prstGeom prst="rect">
            <a:avLst/>
          </a:prstGeom>
        </p:spPr>
        <p:txBody>
          <a:bodyPr vert="horz" wrap="square" anchor="ctr">
            <a:spAutoFit/>
          </a:bodyPr>
          <a:lstStyle>
            <a:lvl1pPr algn="l" rtl="0" eaLnBrk="1" latinLnBrk="0" hangingPunct="1">
              <a:spcBef>
                <a:spcPct val="0"/>
              </a:spcBef>
              <a:buNone/>
              <a:defRPr kumimoji="1" lang="ja-JP" altLang="en-US" sz="24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dirty="0" smtClean="0">
                <a:solidFill>
                  <a:prstClr val="black"/>
                </a:solidFill>
              </a:rPr>
              <a:t>２．充填所における流出防止対策の徹底</a:t>
            </a:r>
            <a:endParaRPr sz="2800" dirty="0">
              <a:solidFill>
                <a:prstClr val="black"/>
              </a:solidFill>
            </a:endParaRPr>
          </a:p>
        </p:txBody>
      </p:sp>
    </p:spTree>
    <p:extLst>
      <p:ext uri="{BB962C8B-B14F-4D97-AF65-F5344CB8AC3E}">
        <p14:creationId xmlns:p14="http://schemas.microsoft.com/office/powerpoint/2010/main" val="2655333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pPr/>
              <a:t>9</a:t>
            </a:fld>
            <a:endParaRPr kumimoji="1" lang="ja-JP" altLang="en-US"/>
          </a:p>
        </p:txBody>
      </p:sp>
      <p:sp>
        <p:nvSpPr>
          <p:cNvPr id="3" name="タイトル 2"/>
          <p:cNvSpPr>
            <a:spLocks noGrp="1"/>
          </p:cNvSpPr>
          <p:nvPr>
            <p:ph type="title"/>
          </p:nvPr>
        </p:nvSpPr>
        <p:spPr>
          <a:xfrm>
            <a:off x="185055" y="548687"/>
            <a:ext cx="8774310" cy="461665"/>
          </a:xfrm>
        </p:spPr>
        <p:txBody>
          <a:bodyPr/>
          <a:lstStyle/>
          <a:p>
            <a:pPr marL="342900" indent="-342900"/>
            <a:r>
              <a:rPr lang="ja-JP" altLang="en-US" dirty="0"/>
              <a:t>１．業界自主基準の見直し</a:t>
            </a:r>
            <a:endParaRPr lang="en-US" altLang="ja-JP" dirty="0"/>
          </a:p>
        </p:txBody>
      </p:sp>
      <p:sp>
        <p:nvSpPr>
          <p:cNvPr id="8" name="テキスト プレースホルダー 7"/>
          <p:cNvSpPr>
            <a:spLocks noGrp="1"/>
          </p:cNvSpPr>
          <p:nvPr>
            <p:ph type="body" sz="quarter" idx="13"/>
          </p:nvPr>
        </p:nvSpPr>
        <p:spPr>
          <a:xfrm>
            <a:off x="185051" y="1052736"/>
            <a:ext cx="8774723" cy="556664"/>
          </a:xfrm>
        </p:spPr>
        <p:txBody>
          <a:bodyPr/>
          <a:lstStyle/>
          <a:p>
            <a:r>
              <a:rPr lang="ja-JP" altLang="en-US" sz="2200" dirty="0" smtClean="0"/>
              <a:t>改定の背景</a:t>
            </a:r>
            <a:endParaRPr kumimoji="1" lang="ja-JP" altLang="en-US" sz="2200" dirty="0"/>
          </a:p>
        </p:txBody>
      </p:sp>
      <p:sp>
        <p:nvSpPr>
          <p:cNvPr id="9" name="テキスト ボックス 8"/>
          <p:cNvSpPr txBox="1"/>
          <p:nvPr/>
        </p:nvSpPr>
        <p:spPr>
          <a:xfrm>
            <a:off x="185051" y="1628806"/>
            <a:ext cx="8773898" cy="6001643"/>
          </a:xfrm>
          <a:prstGeom prst="rect">
            <a:avLst/>
          </a:prstGeom>
          <a:noFill/>
        </p:spPr>
        <p:txBody>
          <a:bodyPr wrap="square" rtlCol="0">
            <a:spAutoFit/>
          </a:bodyPr>
          <a:lstStyle/>
          <a:p>
            <a:r>
              <a:rPr lang="en-US" altLang="ja-JP" sz="2200" dirty="0" smtClean="0">
                <a:solidFill>
                  <a:prstClr val="black"/>
                </a:solidFill>
              </a:rPr>
              <a:t>【</a:t>
            </a:r>
            <a:r>
              <a:rPr lang="ja-JP" altLang="en-US" sz="2200" dirty="0" smtClean="0">
                <a:solidFill>
                  <a:prstClr val="black"/>
                </a:solidFill>
              </a:rPr>
              <a:t>業界自主基準の策定経緯</a:t>
            </a:r>
            <a:r>
              <a:rPr lang="en-US" altLang="ja-JP" sz="2200" dirty="0" smtClean="0">
                <a:solidFill>
                  <a:prstClr val="black"/>
                </a:solidFill>
              </a:rPr>
              <a:t>】</a:t>
            </a:r>
            <a:endParaRPr lang="en-US" altLang="ja-JP" sz="2200" dirty="0">
              <a:solidFill>
                <a:prstClr val="black"/>
              </a:solidFill>
            </a:endParaRPr>
          </a:p>
          <a:p>
            <a:r>
              <a:rPr lang="ja-JP" altLang="en-US" sz="2200" dirty="0" smtClean="0">
                <a:solidFill>
                  <a:prstClr val="black"/>
                </a:solidFill>
              </a:rPr>
              <a:t>東日本大震災後、液化石油ガス事業所は津波被害を受け、高圧ガス設備の損壊及び多数の容器が流出した。その際に、日本ＬＰガス団体協議会としては再発防止のため業界自主基準として「</a:t>
            </a:r>
            <a:r>
              <a:rPr lang="ja-JP" altLang="en-US" sz="2200" dirty="0">
                <a:solidFill>
                  <a:prstClr val="black"/>
                </a:solidFill>
              </a:rPr>
              <a:t>Ｇ高</a:t>
            </a:r>
            <a:r>
              <a:rPr lang="en-US" altLang="ja-JP" sz="2200" dirty="0">
                <a:solidFill>
                  <a:prstClr val="black"/>
                </a:solidFill>
              </a:rPr>
              <a:t>-002</a:t>
            </a:r>
            <a:r>
              <a:rPr lang="ja-JP" altLang="en-US" sz="2200" dirty="0">
                <a:solidFill>
                  <a:prstClr val="black"/>
                </a:solidFill>
              </a:rPr>
              <a:t>　液化石油ガス容器置場における容器転落・転倒及び流出防止措置指針」</a:t>
            </a:r>
            <a:r>
              <a:rPr lang="ja-JP" altLang="en-US" sz="2200" dirty="0" smtClean="0">
                <a:solidFill>
                  <a:prstClr val="black"/>
                </a:solidFill>
              </a:rPr>
              <a:t>を作成した。</a:t>
            </a:r>
            <a:endParaRPr lang="en-US" altLang="ja-JP" sz="2200" dirty="0" smtClean="0">
              <a:solidFill>
                <a:prstClr val="black"/>
              </a:solidFill>
            </a:endParaRPr>
          </a:p>
          <a:p>
            <a:endParaRPr lang="en-US" altLang="ja-JP" sz="2200" dirty="0">
              <a:solidFill>
                <a:prstClr val="black"/>
              </a:solidFill>
            </a:endParaRPr>
          </a:p>
          <a:p>
            <a:r>
              <a:rPr lang="en-US" altLang="ja-JP" sz="2200" dirty="0" smtClean="0">
                <a:solidFill>
                  <a:prstClr val="black"/>
                </a:solidFill>
              </a:rPr>
              <a:t>【</a:t>
            </a:r>
            <a:r>
              <a:rPr lang="ja-JP" altLang="en-US" sz="2200" dirty="0" smtClean="0">
                <a:solidFill>
                  <a:prstClr val="black"/>
                </a:solidFill>
              </a:rPr>
              <a:t>改定背景</a:t>
            </a:r>
            <a:r>
              <a:rPr lang="en-US" altLang="ja-JP" sz="2200" dirty="0" smtClean="0">
                <a:solidFill>
                  <a:prstClr val="black"/>
                </a:solidFill>
              </a:rPr>
              <a:t>】</a:t>
            </a:r>
          </a:p>
          <a:p>
            <a:r>
              <a:rPr lang="ja-JP" altLang="en-US" sz="2200" dirty="0">
                <a:solidFill>
                  <a:prstClr val="black"/>
                </a:solidFill>
              </a:rPr>
              <a:t>同措置は</a:t>
            </a:r>
            <a:r>
              <a:rPr lang="ja-JP" altLang="en-US" sz="2200" dirty="0" smtClean="0">
                <a:solidFill>
                  <a:prstClr val="black"/>
                </a:solidFill>
              </a:rPr>
              <a:t>、容器</a:t>
            </a:r>
            <a:r>
              <a:rPr lang="ja-JP" altLang="en-US" sz="2200" dirty="0">
                <a:solidFill>
                  <a:prstClr val="black"/>
                </a:solidFill>
              </a:rPr>
              <a:t>置場が浸水し容器が浮上して柵・鎖掛け等を超えて流出しない高さを</a:t>
            </a:r>
            <a:r>
              <a:rPr lang="ja-JP" altLang="en-US" sz="2200" dirty="0" smtClean="0">
                <a:solidFill>
                  <a:prstClr val="black"/>
                </a:solidFill>
              </a:rPr>
              <a:t>想定して策定されており、</a:t>
            </a:r>
            <a:r>
              <a:rPr lang="ja-JP" altLang="en-US" sz="2200" dirty="0" smtClean="0">
                <a:solidFill>
                  <a:srgbClr val="FF0000"/>
                </a:solidFill>
              </a:rPr>
              <a:t>それを超える浸水等に関しては適用</a:t>
            </a:r>
            <a:r>
              <a:rPr lang="ja-JP" altLang="en-US" sz="2200" dirty="0">
                <a:solidFill>
                  <a:srgbClr val="FF0000"/>
                </a:solidFill>
              </a:rPr>
              <a:t>範囲外</a:t>
            </a:r>
            <a:r>
              <a:rPr lang="ja-JP" altLang="en-US" sz="2200" dirty="0" smtClean="0">
                <a:solidFill>
                  <a:prstClr val="black"/>
                </a:solidFill>
              </a:rPr>
              <a:t>としていたが、今回の豪雨は、適用の範囲外を超える浸水があり、大量の容器が敷地外に流れ出た。また、その一部は河川を伝い海上まで流出したことから、</a:t>
            </a:r>
            <a:r>
              <a:rPr lang="ja-JP" altLang="en-US" sz="2200" dirty="0" smtClean="0">
                <a:solidFill>
                  <a:srgbClr val="FF0000"/>
                </a:solidFill>
              </a:rPr>
              <a:t>同指針の適用範囲を拡大</a:t>
            </a:r>
            <a:r>
              <a:rPr lang="ja-JP" altLang="en-US" sz="2200" dirty="0" smtClean="0">
                <a:solidFill>
                  <a:prstClr val="black"/>
                </a:solidFill>
              </a:rPr>
              <a:t>し、</a:t>
            </a:r>
            <a:r>
              <a:rPr lang="ja-JP" altLang="en-US" sz="2200" dirty="0" smtClean="0">
                <a:solidFill>
                  <a:srgbClr val="FF0000"/>
                </a:solidFill>
              </a:rPr>
              <a:t>敷地外への容器流出を防止することを主目的とした改定</a:t>
            </a:r>
            <a:r>
              <a:rPr lang="ja-JP" altLang="en-US" sz="2200" dirty="0" smtClean="0">
                <a:solidFill>
                  <a:prstClr val="black"/>
                </a:solidFill>
              </a:rPr>
              <a:t>を行う。</a:t>
            </a:r>
            <a:endParaRPr lang="en-US" altLang="ja-JP" sz="2200"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p:txBody>
      </p:sp>
    </p:spTree>
    <p:extLst>
      <p:ext uri="{BB962C8B-B14F-4D97-AF65-F5344CB8AC3E}">
        <p14:creationId xmlns:p14="http://schemas.microsoft.com/office/powerpoint/2010/main" val="3541333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2_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1794</Words>
  <Application>Microsoft Office PowerPoint</Application>
  <PresentationFormat>画面に合わせる (4:3)</PresentationFormat>
  <Paragraphs>217</Paragraphs>
  <Slides>24</Slides>
  <Notes>1</Notes>
  <HiddenSlides>0</HiddenSlides>
  <MMClips>0</MMClips>
  <ScaleCrop>false</ScaleCrop>
  <HeadingPairs>
    <vt:vector size="4" baseType="variant">
      <vt:variant>
        <vt:lpstr>テーマ</vt:lpstr>
      </vt:variant>
      <vt:variant>
        <vt:i4>2</vt:i4>
      </vt:variant>
      <vt:variant>
        <vt:lpstr>スライド タイトル</vt:lpstr>
      </vt:variant>
      <vt:variant>
        <vt:i4>24</vt:i4>
      </vt:variant>
    </vt:vector>
  </HeadingPairs>
  <TitlesOfParts>
    <vt:vector size="26" baseType="lpstr">
      <vt:lpstr>アーバン</vt:lpstr>
      <vt:lpstr>2_アーバン</vt:lpstr>
      <vt:lpstr>お客様相談所研修会（保安関係）</vt:lpstr>
      <vt:lpstr>PowerPoint プレゼンテーション</vt:lpstr>
      <vt:lpstr>PowerPoint プレゼンテーション</vt:lpstr>
      <vt:lpstr>PowerPoint プレゼンテーション</vt:lpstr>
      <vt:lpstr>報告に関する要請事項　①報告書の見直し</vt:lpstr>
      <vt:lpstr>報告に関する要請事項②事業者の報告の意識醸成（通報訓練実施）</vt:lpstr>
      <vt:lpstr>報告書に関する（案）</vt:lpstr>
      <vt:lpstr>PowerPoint プレゼンテーション</vt:lpstr>
      <vt:lpstr>１．業界自主基準の見直し</vt:lpstr>
      <vt:lpstr>２．実施のポイント①</vt:lpstr>
      <vt:lpstr>３．リスク区分別けの解説</vt:lpstr>
      <vt:lpstr>４．ハザードマップの確認の仕方</vt:lpstr>
      <vt:lpstr>５．実施のポイント②</vt:lpstr>
      <vt:lpstr>６．容器台帳管理のポイント</vt:lpstr>
      <vt:lpstr>７．都道府県ＬＰガス協会に対する要請事項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jlsa021</dc:creator>
  <cp:lastModifiedBy>jlsa021</cp:lastModifiedBy>
  <cp:revision>32</cp:revision>
  <cp:lastPrinted>2018-12-11T05:50:54Z</cp:lastPrinted>
  <dcterms:created xsi:type="dcterms:W3CDTF">2017-05-17T23:34:31Z</dcterms:created>
  <dcterms:modified xsi:type="dcterms:W3CDTF">2018-12-11T05:59:34Z</dcterms:modified>
</cp:coreProperties>
</file>