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57" r:id="rId3"/>
    <p:sldId id="260" r:id="rId4"/>
    <p:sldId id="258" r:id="rId5"/>
    <p:sldId id="261"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9624" cy="493395"/>
          </a:xfrm>
          <a:prstGeom prst="rect">
            <a:avLst/>
          </a:prstGeom>
        </p:spPr>
        <p:txBody>
          <a:bodyPr vert="horz" lIns="91385" tIns="45693" rIns="91385" bIns="4569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6139" y="1"/>
            <a:ext cx="2918037" cy="493395"/>
          </a:xfrm>
          <a:prstGeom prst="rect">
            <a:avLst/>
          </a:prstGeom>
        </p:spPr>
        <p:txBody>
          <a:bodyPr vert="horz" lIns="91385" tIns="45693" rIns="91385" bIns="45693" rtlCol="0"/>
          <a:lstStyle>
            <a:lvl1pPr algn="r">
              <a:defRPr sz="1200"/>
            </a:lvl1pPr>
          </a:lstStyle>
          <a:p>
            <a:fld id="{148FC083-3F47-4A95-B619-5E90C56085E1}" type="datetimeFigureOut">
              <a:rPr kumimoji="1" lang="ja-JP" altLang="en-US" smtClean="0"/>
              <a:t>2019/12/9</a:t>
            </a:fld>
            <a:endParaRPr kumimoji="1" lang="ja-JP" altLang="en-US"/>
          </a:p>
        </p:txBody>
      </p:sp>
      <p:sp>
        <p:nvSpPr>
          <p:cNvPr id="4" name="フッター プレースホルダー 3"/>
          <p:cNvSpPr>
            <a:spLocks noGrp="1"/>
          </p:cNvSpPr>
          <p:nvPr>
            <p:ph type="ftr" sz="quarter" idx="2"/>
          </p:nvPr>
        </p:nvSpPr>
        <p:spPr>
          <a:xfrm>
            <a:off x="0" y="9371332"/>
            <a:ext cx="2919624" cy="493394"/>
          </a:xfrm>
          <a:prstGeom prst="rect">
            <a:avLst/>
          </a:prstGeom>
        </p:spPr>
        <p:txBody>
          <a:bodyPr vert="horz" lIns="91385" tIns="45693" rIns="91385" bIns="4569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6139" y="9371332"/>
            <a:ext cx="2918037" cy="493394"/>
          </a:xfrm>
          <a:prstGeom prst="rect">
            <a:avLst/>
          </a:prstGeom>
        </p:spPr>
        <p:txBody>
          <a:bodyPr vert="horz" lIns="91385" tIns="45693" rIns="91385" bIns="45693" rtlCol="0" anchor="b"/>
          <a:lstStyle>
            <a:lvl1pPr algn="r">
              <a:defRPr sz="1200"/>
            </a:lvl1pPr>
          </a:lstStyle>
          <a:p>
            <a:fld id="{9E6EF5BA-9A82-4708-BFD3-10F3B2D6CA76}" type="slidenum">
              <a:rPr kumimoji="1" lang="ja-JP" altLang="en-US" smtClean="0"/>
              <a:t>‹#›</a:t>
            </a:fld>
            <a:endParaRPr kumimoji="1" lang="ja-JP" altLang="en-US"/>
          </a:p>
        </p:txBody>
      </p:sp>
    </p:spTree>
    <p:extLst>
      <p:ext uri="{BB962C8B-B14F-4D97-AF65-F5344CB8AC3E}">
        <p14:creationId xmlns:p14="http://schemas.microsoft.com/office/powerpoint/2010/main" val="833394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21425FB0-482E-43D5-AC42-6F6133B86EFA}" type="datetimeFigureOut">
              <a:rPr kumimoji="1" lang="ja-JP" altLang="en-US" smtClean="0"/>
              <a:t>2019/12/9</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3624F4F-1CEB-403B-B04E-010BF7331D75}" type="slidenum">
              <a:rPr kumimoji="1" lang="ja-JP" altLang="en-US" smtClean="0"/>
              <a:t>‹#›</a:t>
            </a:fld>
            <a:endParaRPr kumimoji="1" lang="ja-JP" altLang="en-US"/>
          </a:p>
        </p:txBody>
      </p:sp>
    </p:spTree>
    <p:extLst>
      <p:ext uri="{BB962C8B-B14F-4D97-AF65-F5344CB8AC3E}">
        <p14:creationId xmlns:p14="http://schemas.microsoft.com/office/powerpoint/2010/main" val="41381462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705600" y="4206240"/>
            <a:ext cx="960120" cy="457200"/>
          </a:xfrm>
        </p:spPr>
        <p:txBody>
          <a:bodyPr/>
          <a:lstStyle/>
          <a:p>
            <a:fld id="{14C64A47-09D8-4E03-9D8F-FAAB9955CAA4}" type="datetime1">
              <a:rPr kumimoji="1" lang="ja-JP" altLang="en-US" smtClean="0"/>
              <a:t>2019/12/9</a:t>
            </a:fld>
            <a:endParaRPr kumimoji="1" lang="ja-JP" altLang="en-US"/>
          </a:p>
        </p:txBody>
      </p:sp>
      <p:sp>
        <p:nvSpPr>
          <p:cNvPr id="17" name="フッター プレースホルダー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ー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603CA734-7BB9-411C-B173-A9D3BD82B307}"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CF4C9A0C-147B-43A7-94BF-E1222232A220}"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0ABE050-417B-48FF-A523-B202233E1956}"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p>
            <a:fld id="{AD68AED5-D6FF-4610-87F1-82AD85B2093B}" type="datetime1">
              <a:rPr kumimoji="1" lang="ja-JP" altLang="en-US" smtClean="0"/>
              <a:t>2019/12/9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A7109273-E492-4D06-A2A2-06879429ED87}"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ー 25"/>
          <p:cNvSpPr>
            <a:spLocks noGrp="1"/>
          </p:cNvSpPr>
          <p:nvPr>
            <p:ph type="dt" sz="half" idx="10"/>
          </p:nvPr>
        </p:nvSpPr>
        <p:spPr/>
        <p:txBody>
          <a:bodyPr rtlCol="0"/>
          <a:lstStyle/>
          <a:p>
            <a:fld id="{2ED16F7F-6C51-4348-AA68-D4217A7D05E0}" type="datetime1">
              <a:rPr kumimoji="1" lang="ja-JP" altLang="en-US" smtClean="0"/>
              <a:t>2019/12/9</a:t>
            </a:fld>
            <a:endParaRPr kumimoji="1" lang="ja-JP" altLang="en-US"/>
          </a:p>
        </p:txBody>
      </p:sp>
      <p:sp>
        <p:nvSpPr>
          <p:cNvPr id="27" name="スライド番号プレースホルダー 26"/>
          <p:cNvSpPr>
            <a:spLocks noGrp="1"/>
          </p:cNvSpPr>
          <p:nvPr>
            <p:ph type="sldNum" sz="quarter" idx="11"/>
          </p:nvPr>
        </p:nvSpPr>
        <p:spPr/>
        <p:txBody>
          <a:bodyPr rtlCol="0"/>
          <a:lstStyle/>
          <a:p>
            <a:fld id="{D2D8002D-B5B0-4BAC-B1F6-782DDCCE6D9C}" type="slidenum">
              <a:rPr kumimoji="1" lang="ja-JP" altLang="en-US" smtClean="0"/>
              <a:t>‹#›</a:t>
            </a:fld>
            <a:endParaRPr kumimoji="1" lang="ja-JP" altLang="en-US"/>
          </a:p>
        </p:txBody>
      </p:sp>
      <p:sp>
        <p:nvSpPr>
          <p:cNvPr id="28" name="フッター プレースホルダー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6583680" y="612648"/>
            <a:ext cx="957264" cy="457200"/>
          </a:xfrm>
        </p:spPr>
        <p:txBody>
          <a:bodyPr/>
          <a:lstStyle/>
          <a:p>
            <a:fld id="{D268799A-7F94-4A9F-AF46-B9B3E8919411}" type="datetime1">
              <a:rPr kumimoji="1" lang="ja-JP" altLang="en-US" smtClean="0"/>
              <a:t>2019/12/9</a:t>
            </a:fld>
            <a:endParaRPr kumimoji="1" lang="ja-JP" altLang="en-US"/>
          </a:p>
        </p:txBody>
      </p:sp>
      <p:sp>
        <p:nvSpPr>
          <p:cNvPr id="4" name="フッター プレースホルダー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ー 4"/>
          <p:cNvSpPr>
            <a:spLocks noGrp="1"/>
          </p:cNvSpPr>
          <p:nvPr>
            <p:ph type="sldNum" sz="quarter" idx="12"/>
          </p:nvPr>
        </p:nvSpPr>
        <p:spPr>
          <a:xfrm>
            <a:off x="8174736" y="2272"/>
            <a:ext cx="762000" cy="365760"/>
          </a:xfrm>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5B7690-0964-4303-8BC8-D05C30A79353}" type="datetime1">
              <a:rPr kumimoji="1" lang="ja-JP" altLang="en-US" smtClean="0"/>
              <a:t>2019/12/9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p>
            <a:fld id="{F6ADDFDC-D96D-47ED-AD1D-5E5906D726C4}"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EF39528B-4AE5-41F2-BE8C-21FB16927CD8}" type="datetime1">
              <a:rPr kumimoji="1" lang="ja-JP" altLang="en-US" smtClean="0"/>
              <a:t>2019/12/9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A00C00F-8D04-403A-955C-28A30286FCFB}" type="datetime1">
              <a:rPr kumimoji="1" lang="ja-JP" altLang="en-US" smtClean="0"/>
              <a:t>2019/12/9</a:t>
            </a:fld>
            <a:endParaRPr kumimoji="1" lang="ja-JP" altLang="en-US"/>
          </a:p>
        </p:txBody>
      </p:sp>
      <p:sp>
        <p:nvSpPr>
          <p:cNvPr id="3" name="フッター プレースホルダー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548681"/>
            <a:ext cx="8892480" cy="2232247"/>
          </a:xfrm>
        </p:spPr>
        <p:txBody>
          <a:bodyPr>
            <a:noAutofit/>
          </a:bodyPr>
          <a:lstStyle/>
          <a:p>
            <a:pPr algn="ctr"/>
            <a:r>
              <a:rPr lang="en-US" altLang="ja-JP" sz="2800" dirty="0"/>
              <a:t>【</a:t>
            </a:r>
            <a:r>
              <a:rPr lang="ja-JP" altLang="en-US" sz="2800" dirty="0"/>
              <a:t>料金公表</a:t>
            </a:r>
            <a:r>
              <a:rPr lang="en-US" altLang="ja-JP" sz="2800" dirty="0"/>
              <a:t>】</a:t>
            </a:r>
            <a:br>
              <a:rPr lang="en-US" altLang="ja-JP" sz="2800" dirty="0"/>
            </a:br>
            <a:r>
              <a:rPr lang="ja-JP" altLang="en-US" sz="2800" dirty="0"/>
              <a:t>および</a:t>
            </a:r>
            <a:br>
              <a:rPr lang="ja-JP" altLang="en-US" sz="2800" dirty="0"/>
            </a:br>
            <a:r>
              <a:rPr lang="en-US" altLang="ja-JP" sz="2800" dirty="0"/>
              <a:t>【</a:t>
            </a:r>
            <a:r>
              <a:rPr lang="ja-JP" altLang="en-US" sz="2800" dirty="0"/>
              <a:t>ＳＢメータと警報器連動遮断</a:t>
            </a:r>
            <a:r>
              <a:rPr lang="en-US" altLang="ja-JP" sz="2800" dirty="0"/>
              <a:t>】</a:t>
            </a:r>
            <a:br>
              <a:rPr lang="en-US" altLang="ja-JP" sz="2800" dirty="0"/>
            </a:br>
            <a:r>
              <a:rPr lang="ja-JP" altLang="en-US" sz="2800" dirty="0"/>
              <a:t>の状況調査結果について</a:t>
            </a:r>
            <a:endParaRPr kumimoji="1" lang="ja-JP" altLang="en-US" sz="2800" dirty="0"/>
          </a:p>
        </p:txBody>
      </p:sp>
      <p:sp>
        <p:nvSpPr>
          <p:cNvPr id="5" name="正方形/長方形 4"/>
          <p:cNvSpPr/>
          <p:nvPr/>
        </p:nvSpPr>
        <p:spPr>
          <a:xfrm>
            <a:off x="251520" y="260648"/>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latin typeface="ＭＳ ゴシック" panose="020B0609070205080204" pitchFamily="49" charset="-128"/>
                <a:ea typeface="ＭＳ ゴシック" panose="020B0609070205080204" pitchFamily="49" charset="-128"/>
              </a:rPr>
              <a:t>別添１</a:t>
            </a:r>
            <a:endParaRPr kumimoji="1" lang="ja-JP" altLang="en-US" sz="28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サブタイトル 2"/>
          <p:cNvSpPr>
            <a:spLocks noGrp="1"/>
          </p:cNvSpPr>
          <p:nvPr>
            <p:ph type="subTitle" idx="1"/>
          </p:nvPr>
        </p:nvSpPr>
        <p:spPr>
          <a:xfrm>
            <a:off x="457200" y="5525942"/>
            <a:ext cx="8147248" cy="567354"/>
          </a:xfrm>
        </p:spPr>
        <p:txBody>
          <a:bodyPr/>
          <a:lstStyle/>
          <a:p>
            <a:pPr algn="ctr"/>
            <a:r>
              <a:rPr kumimoji="1" lang="ja-JP" altLang="en-US" dirty="0" smtClean="0"/>
              <a:t>一般社団法人　全国ＬＰガス協会</a:t>
            </a:r>
            <a:endParaRPr kumimoji="1" lang="ja-JP" altLang="en-US" dirty="0"/>
          </a:p>
        </p:txBody>
      </p:sp>
    </p:spTree>
    <p:extLst>
      <p:ext uri="{BB962C8B-B14F-4D97-AF65-F5344CB8AC3E}">
        <p14:creationId xmlns:p14="http://schemas.microsoft.com/office/powerpoint/2010/main" val="529027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p:cNvSpPr txBox="1">
            <a:spLocks/>
          </p:cNvSpPr>
          <p:nvPr/>
        </p:nvSpPr>
        <p:spPr>
          <a:xfrm>
            <a:off x="-10543" y="-5235"/>
            <a:ext cx="8975032" cy="337891"/>
          </a:xfrm>
          <a:prstGeom prst="rect">
            <a:avLst/>
          </a:prstGeom>
        </p:spPr>
        <p:txBody>
          <a:bodyPr vert="horz" anchor="ctr">
            <a:normAutofit fontScale="47500" lnSpcReduction="20000"/>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dirty="0" smtClean="0">
                <a:solidFill>
                  <a:schemeClr val="bg1"/>
                </a:solidFill>
                <a:latin typeface="+mn-ea"/>
                <a:ea typeface="+mn-ea"/>
              </a:rPr>
              <a:t>１．料金公表状況調査について</a:t>
            </a:r>
            <a:endParaRPr lang="ja-JP" altLang="en-US" dirty="0">
              <a:solidFill>
                <a:schemeClr val="bg1"/>
              </a:solidFill>
              <a:latin typeface="+mn-ea"/>
              <a:ea typeface="+mn-ea"/>
            </a:endParaRPr>
          </a:p>
        </p:txBody>
      </p:sp>
      <p:sp>
        <p:nvSpPr>
          <p:cNvPr id="6" name="テキスト ボックス 5"/>
          <p:cNvSpPr txBox="1"/>
          <p:nvPr/>
        </p:nvSpPr>
        <p:spPr>
          <a:xfrm>
            <a:off x="122376" y="692696"/>
            <a:ext cx="8856985" cy="1938992"/>
          </a:xfrm>
          <a:prstGeom prst="rect">
            <a:avLst/>
          </a:prstGeom>
          <a:solidFill>
            <a:schemeClr val="accent6">
              <a:lumMod val="20000"/>
              <a:lumOff val="80000"/>
            </a:schemeClr>
          </a:solidFill>
          <a:ln>
            <a:solidFill>
              <a:schemeClr val="accent1"/>
            </a:solidFill>
          </a:ln>
        </p:spPr>
        <p:txBody>
          <a:bodyPr wrap="square" rtlCol="0">
            <a:spAutoFit/>
          </a:bodyPr>
          <a:lstStyle/>
          <a:p>
            <a:r>
              <a:rPr lang="en-US" altLang="ja-JP" sz="1500" dirty="0" smtClean="0">
                <a:solidFill>
                  <a:srgbClr val="FF0000"/>
                </a:solidFill>
                <a:latin typeface="+mn-ea"/>
              </a:rPr>
              <a:t>【</a:t>
            </a:r>
            <a:r>
              <a:rPr lang="ja-JP" altLang="en-US" sz="1500" dirty="0" smtClean="0">
                <a:solidFill>
                  <a:srgbClr val="FF0000"/>
                </a:solidFill>
                <a:latin typeface="+mn-ea"/>
              </a:rPr>
              <a:t>調査の目的</a:t>
            </a:r>
            <a:r>
              <a:rPr lang="en-US" altLang="ja-JP" sz="1500" dirty="0" smtClean="0">
                <a:solidFill>
                  <a:srgbClr val="FF0000"/>
                </a:solidFill>
                <a:latin typeface="+mn-ea"/>
              </a:rPr>
              <a:t>】</a:t>
            </a:r>
          </a:p>
          <a:p>
            <a:r>
              <a:rPr lang="ja-JP" altLang="en-US" sz="1500" dirty="0">
                <a:latin typeface="+mn-ea"/>
              </a:rPr>
              <a:t>「ガス料金公表状況」に関しましては、全Ｌ協が定めるＬＰガス販売指針において従前より事業者に要請</a:t>
            </a:r>
            <a:r>
              <a:rPr lang="ja-JP" altLang="en-US" sz="1500" dirty="0" smtClean="0">
                <a:latin typeface="+mn-ea"/>
              </a:rPr>
              <a:t>していましたが、</a:t>
            </a:r>
            <a:r>
              <a:rPr lang="ja-JP" altLang="en-US" sz="1500" dirty="0">
                <a:latin typeface="+mn-ea"/>
              </a:rPr>
              <a:t>電力・都市ガスの小売全面自由化を踏まえ、平成２９年には国の取引適正化指針ガイドラインにおいても要請</a:t>
            </a:r>
            <a:r>
              <a:rPr lang="ja-JP" altLang="en-US" sz="1500" dirty="0" smtClean="0">
                <a:latin typeface="+mn-ea"/>
              </a:rPr>
              <a:t>されたところであります。</a:t>
            </a:r>
            <a:endParaRPr lang="en-US" altLang="ja-JP" sz="1500" dirty="0" smtClean="0">
              <a:latin typeface="+mn-ea"/>
            </a:endParaRPr>
          </a:p>
          <a:p>
            <a:r>
              <a:rPr lang="ja-JP" altLang="en-US" sz="1500" dirty="0" smtClean="0">
                <a:latin typeface="+mn-ea"/>
              </a:rPr>
              <a:t>しかしながら</a:t>
            </a:r>
            <a:r>
              <a:rPr lang="ja-JP" altLang="en-US" sz="1500" dirty="0">
                <a:latin typeface="+mn-ea"/>
              </a:rPr>
              <a:t>、資源エネルギー庁が過去２回事業者に対して料金表の公表状況調査を行ったところ、その調査へ回答した事業者からの回収率は６６．８％と低い</a:t>
            </a:r>
            <a:r>
              <a:rPr lang="ja-JP" altLang="en-US" sz="1500" dirty="0" smtClean="0">
                <a:latin typeface="+mn-ea"/>
              </a:rPr>
              <a:t>状況でありました。</a:t>
            </a:r>
            <a:endParaRPr lang="en-US" altLang="ja-JP" sz="1500" dirty="0" smtClean="0">
              <a:latin typeface="+mn-ea"/>
            </a:endParaRPr>
          </a:p>
          <a:p>
            <a:r>
              <a:rPr lang="ja-JP" altLang="en-US" sz="1500" dirty="0" smtClean="0">
                <a:latin typeface="+mn-ea"/>
              </a:rPr>
              <a:t>今回</a:t>
            </a:r>
            <a:r>
              <a:rPr lang="ja-JP" altLang="en-US" sz="1500" dirty="0">
                <a:latin typeface="+mn-ea"/>
              </a:rPr>
              <a:t>の調査は、ＬＰガス業界として他のエネルギーとの競争の中、お客様に選ばれるエネルギーの提供となるために必要となる「料金の透明化」を促す一環と</a:t>
            </a:r>
            <a:r>
              <a:rPr lang="ja-JP" altLang="en-US" sz="1500" dirty="0" smtClean="0">
                <a:latin typeface="+mn-ea"/>
              </a:rPr>
              <a:t>して調査を実施いたしました。</a:t>
            </a:r>
            <a:endParaRPr lang="ja-JP" altLang="en-US" sz="1500" dirty="0">
              <a:latin typeface="+mn-ea"/>
            </a:endParaRPr>
          </a:p>
        </p:txBody>
      </p:sp>
      <p:sp>
        <p:nvSpPr>
          <p:cNvPr id="8" name="テキスト ボックス 7"/>
          <p:cNvSpPr txBox="1"/>
          <p:nvPr/>
        </p:nvSpPr>
        <p:spPr>
          <a:xfrm>
            <a:off x="122376" y="2883708"/>
            <a:ext cx="8856985" cy="3785652"/>
          </a:xfrm>
          <a:prstGeom prst="rect">
            <a:avLst/>
          </a:prstGeom>
          <a:solidFill>
            <a:schemeClr val="accent6">
              <a:lumMod val="20000"/>
              <a:lumOff val="80000"/>
            </a:schemeClr>
          </a:solidFill>
          <a:ln>
            <a:solidFill>
              <a:schemeClr val="accent1"/>
            </a:solidFill>
          </a:ln>
        </p:spPr>
        <p:txBody>
          <a:bodyPr wrap="square" rtlCol="0">
            <a:spAutoFit/>
          </a:bodyPr>
          <a:lstStyle/>
          <a:p>
            <a:r>
              <a:rPr lang="en-US" altLang="ja-JP" sz="1500" dirty="0" smtClean="0">
                <a:solidFill>
                  <a:srgbClr val="FF0000"/>
                </a:solidFill>
                <a:latin typeface="+mn-ea"/>
              </a:rPr>
              <a:t>【</a:t>
            </a:r>
            <a:r>
              <a:rPr lang="ja-JP" altLang="en-US" sz="1500" dirty="0" smtClean="0">
                <a:solidFill>
                  <a:srgbClr val="FF0000"/>
                </a:solidFill>
                <a:latin typeface="+mn-ea"/>
              </a:rPr>
              <a:t>過去の経産省の調査および今回調査結果の概要</a:t>
            </a:r>
            <a:r>
              <a:rPr lang="en-US" altLang="ja-JP" sz="1500" dirty="0" smtClean="0">
                <a:solidFill>
                  <a:srgbClr val="FF0000"/>
                </a:solidFill>
                <a:latin typeface="+mn-ea"/>
              </a:rPr>
              <a:t>】</a:t>
            </a: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a:solidFill>
                <a:srgbClr val="FF0000"/>
              </a:solidFill>
              <a:latin typeface="+mn-ea"/>
            </a:endParaRPr>
          </a:p>
          <a:p>
            <a:endParaRPr lang="en-US" altLang="ja-JP" sz="1500" dirty="0" smtClean="0">
              <a:solidFill>
                <a:srgbClr val="FF0000"/>
              </a:solidFill>
              <a:latin typeface="+mn-ea"/>
            </a:endParaRPr>
          </a:p>
          <a:p>
            <a:endParaRPr lang="en-US" altLang="ja-JP" sz="1500" dirty="0" smtClean="0">
              <a:solidFill>
                <a:srgbClr val="FF0000"/>
              </a:solidFill>
              <a:latin typeface="+mn-ea"/>
            </a:endParaRPr>
          </a:p>
        </p:txBody>
      </p:sp>
      <p:graphicFrame>
        <p:nvGraphicFramePr>
          <p:cNvPr id="9" name="表 8"/>
          <p:cNvGraphicFramePr>
            <a:graphicFrameLocks noGrp="1"/>
          </p:cNvGraphicFramePr>
          <p:nvPr>
            <p:extLst>
              <p:ext uri="{D42A27DB-BD31-4B8C-83A1-F6EECF244321}">
                <p14:modId xmlns:p14="http://schemas.microsoft.com/office/powerpoint/2010/main" val="373676288"/>
              </p:ext>
            </p:extLst>
          </p:nvPr>
        </p:nvGraphicFramePr>
        <p:xfrm>
          <a:off x="158380" y="3243748"/>
          <a:ext cx="8784976" cy="3090078"/>
        </p:xfrm>
        <a:graphic>
          <a:graphicData uri="http://schemas.openxmlformats.org/drawingml/2006/table">
            <a:tbl>
              <a:tblPr firstRow="1" bandRow="1">
                <a:tableStyleId>{5C22544A-7EE6-4342-B048-85BDC9FD1C3A}</a:tableStyleId>
              </a:tblPr>
              <a:tblGrid>
                <a:gridCol w="387383"/>
                <a:gridCol w="2664296"/>
                <a:gridCol w="1944216"/>
                <a:gridCol w="1944216"/>
                <a:gridCol w="1844865"/>
              </a:tblGrid>
              <a:tr h="506868">
                <a:tc gridSpan="2">
                  <a:txBody>
                    <a:bodyPr/>
                    <a:lstStyle/>
                    <a:p>
                      <a:endParaRPr kumimoji="1" lang="ja-JP" altLang="en-US" sz="1500" dirty="0"/>
                    </a:p>
                  </a:txBody>
                  <a:tcPr anchor="ctr"/>
                </a:tc>
                <a:tc hMerge="1">
                  <a:txBody>
                    <a:bodyPr/>
                    <a:lstStyle/>
                    <a:p>
                      <a:endParaRPr kumimoji="1" lang="ja-JP" altLang="en-US"/>
                    </a:p>
                  </a:txBody>
                  <a:tcPr/>
                </a:tc>
                <a:tc>
                  <a:txBody>
                    <a:bodyPr/>
                    <a:lstStyle/>
                    <a:p>
                      <a:pPr algn="ctr"/>
                      <a:r>
                        <a:rPr kumimoji="1" lang="ja-JP" altLang="en-US" sz="1500" dirty="0" smtClean="0"/>
                        <a:t>２０１７年３月</a:t>
                      </a:r>
                      <a:endParaRPr kumimoji="1" lang="en-US" altLang="ja-JP" sz="1500" dirty="0" smtClean="0"/>
                    </a:p>
                    <a:p>
                      <a:pPr algn="ctr"/>
                      <a:r>
                        <a:rPr kumimoji="1" lang="ja-JP" altLang="en-US" sz="1500" dirty="0" smtClean="0"/>
                        <a:t>（経産省調査）</a:t>
                      </a:r>
                      <a:endParaRPr kumimoji="1" lang="ja-JP" altLang="en-US" sz="1500" dirty="0"/>
                    </a:p>
                  </a:txBody>
                  <a:tcPr anchor="ctr"/>
                </a:tc>
                <a:tc>
                  <a:txBody>
                    <a:bodyPr/>
                    <a:lstStyle/>
                    <a:p>
                      <a:pPr algn="ctr"/>
                      <a:r>
                        <a:rPr kumimoji="1" lang="ja-JP" altLang="en-US" sz="1500" dirty="0" smtClean="0"/>
                        <a:t>２０１８年３月</a:t>
                      </a:r>
                      <a:endParaRPr kumimoji="1" lang="en-US" altLang="ja-JP" sz="1500" dirty="0" smtClean="0"/>
                    </a:p>
                    <a:p>
                      <a:pPr algn="ctr"/>
                      <a:r>
                        <a:rPr kumimoji="1" lang="ja-JP" altLang="en-US" sz="1500" dirty="0" smtClean="0"/>
                        <a:t>（経産省調査）</a:t>
                      </a:r>
                    </a:p>
                  </a:txBody>
                  <a:tcPr anchor="ctr"/>
                </a:tc>
                <a:tc>
                  <a:txBody>
                    <a:bodyPr/>
                    <a:lstStyle/>
                    <a:p>
                      <a:pPr algn="ctr"/>
                      <a:r>
                        <a:rPr kumimoji="1" lang="ja-JP" altLang="en-US" sz="1500" dirty="0" smtClean="0"/>
                        <a:t>２０１９年１０月</a:t>
                      </a:r>
                      <a:endParaRPr kumimoji="1" lang="en-US" altLang="ja-JP" sz="1500" dirty="0" smtClean="0"/>
                    </a:p>
                    <a:p>
                      <a:pPr algn="ctr"/>
                      <a:r>
                        <a:rPr kumimoji="1" lang="ja-JP" altLang="en-US" sz="1500" dirty="0" smtClean="0"/>
                        <a:t>（協会で調査）</a:t>
                      </a:r>
                    </a:p>
                  </a:txBody>
                  <a:tcPr anchor="ctr"/>
                </a:tc>
              </a:tr>
              <a:tr h="174252">
                <a:tc gridSpan="2">
                  <a:txBody>
                    <a:bodyPr/>
                    <a:lstStyle/>
                    <a:p>
                      <a:pPr algn="ctr"/>
                      <a:r>
                        <a:rPr kumimoji="1" lang="ja-JP" altLang="en-US" sz="1500" dirty="0" smtClean="0"/>
                        <a:t>調査総数</a:t>
                      </a:r>
                      <a:endParaRPr kumimoji="1" lang="ja-JP" altLang="en-US" sz="1500" dirty="0"/>
                    </a:p>
                  </a:txBody>
                  <a:tcPr anchor="ctr"/>
                </a:tc>
                <a:tc hMerge="1">
                  <a:txBody>
                    <a:bodyPr/>
                    <a:lstStyle/>
                    <a:p>
                      <a:endParaRPr kumimoji="1" lang="ja-JP" altLang="en-US"/>
                    </a:p>
                  </a:txBody>
                  <a:tcPr/>
                </a:tc>
                <a:tc>
                  <a:txBody>
                    <a:bodyPr/>
                    <a:lstStyle/>
                    <a:p>
                      <a:pPr algn="ctr"/>
                      <a:r>
                        <a:rPr kumimoji="1" lang="ja-JP" altLang="en-US" sz="1500" dirty="0" smtClean="0"/>
                        <a:t>１８，５６８</a:t>
                      </a:r>
                      <a:endParaRPr kumimoji="1" lang="ja-JP" altLang="en-US" sz="1500" dirty="0"/>
                    </a:p>
                  </a:txBody>
                  <a:tcPr anchor="ctr"/>
                </a:tc>
                <a:tc>
                  <a:txBody>
                    <a:bodyPr/>
                    <a:lstStyle/>
                    <a:p>
                      <a:pPr algn="ctr"/>
                      <a:r>
                        <a:rPr kumimoji="1" lang="ja-JP" altLang="en-US" sz="1500" dirty="0" smtClean="0"/>
                        <a:t>１８，５８９</a:t>
                      </a:r>
                      <a:endParaRPr kumimoji="1" lang="ja-JP" altLang="en-US" sz="1500" dirty="0"/>
                    </a:p>
                  </a:txBody>
                  <a:tcPr anchor="ctr"/>
                </a:tc>
                <a:tc>
                  <a:txBody>
                    <a:bodyPr/>
                    <a:lstStyle/>
                    <a:p>
                      <a:pPr algn="ctr"/>
                      <a:r>
                        <a:rPr kumimoji="1" lang="ja-JP" altLang="en-US" sz="1500" dirty="0" smtClean="0">
                          <a:solidFill>
                            <a:srgbClr val="FF0000"/>
                          </a:solidFill>
                        </a:rPr>
                        <a:t>２０，９８７</a:t>
                      </a:r>
                      <a:endParaRPr kumimoji="1" lang="ja-JP" altLang="en-US" sz="1500" dirty="0">
                        <a:solidFill>
                          <a:srgbClr val="FF0000"/>
                        </a:solidFill>
                      </a:endParaRPr>
                    </a:p>
                  </a:txBody>
                  <a:tcPr anchor="ctr"/>
                </a:tc>
              </a:tr>
              <a:tr h="374706">
                <a:tc gridSpan="2">
                  <a:txBody>
                    <a:bodyPr/>
                    <a:lstStyle/>
                    <a:p>
                      <a:pPr algn="ctr"/>
                      <a:r>
                        <a:rPr kumimoji="1" lang="ja-JP" altLang="en-US" sz="1500" dirty="0" smtClean="0"/>
                        <a:t>回答事業者数</a:t>
                      </a:r>
                      <a:endParaRPr kumimoji="1" lang="en-US" altLang="ja-JP" sz="1500" dirty="0" smtClean="0"/>
                    </a:p>
                    <a:p>
                      <a:pPr algn="ctr"/>
                      <a:r>
                        <a:rPr kumimoji="1" lang="ja-JP" altLang="en-US" sz="1500" dirty="0" smtClean="0"/>
                        <a:t>（対調査総数％）</a:t>
                      </a:r>
                      <a:endParaRPr kumimoji="1" lang="ja-JP" altLang="en-US" sz="1500" dirty="0"/>
                    </a:p>
                  </a:txBody>
                  <a:tcPr anchor="ctr"/>
                </a:tc>
                <a:tc hMerge="1">
                  <a:txBody>
                    <a:bodyPr/>
                    <a:lstStyle/>
                    <a:p>
                      <a:endParaRPr kumimoji="1" lang="ja-JP" altLang="en-US"/>
                    </a:p>
                  </a:txBody>
                  <a:tcPr/>
                </a:tc>
                <a:tc>
                  <a:txBody>
                    <a:bodyPr/>
                    <a:lstStyle/>
                    <a:p>
                      <a:pPr algn="ctr"/>
                      <a:r>
                        <a:rPr kumimoji="1" lang="ja-JP" altLang="en-US" sz="1500" dirty="0" smtClean="0"/>
                        <a:t>１２，００３</a:t>
                      </a:r>
                      <a:endParaRPr kumimoji="1" lang="en-US" altLang="ja-JP" sz="1500" dirty="0" smtClean="0"/>
                    </a:p>
                    <a:p>
                      <a:pPr algn="ctr"/>
                      <a:r>
                        <a:rPr kumimoji="1" lang="ja-JP" altLang="en-US" sz="1500" dirty="0" smtClean="0"/>
                        <a:t>（６４．６％）</a:t>
                      </a:r>
                      <a:endParaRPr kumimoji="1" lang="ja-JP" altLang="en-US" sz="1500" dirty="0"/>
                    </a:p>
                  </a:txBody>
                  <a:tcPr anchor="ctr"/>
                </a:tc>
                <a:tc>
                  <a:txBody>
                    <a:bodyPr/>
                    <a:lstStyle/>
                    <a:p>
                      <a:pPr algn="ctr"/>
                      <a:r>
                        <a:rPr kumimoji="1" lang="ja-JP" altLang="en-US" sz="1500" dirty="0" smtClean="0"/>
                        <a:t>１２，１９１</a:t>
                      </a:r>
                      <a:endParaRPr kumimoji="1" lang="en-US" altLang="ja-JP" sz="1500" dirty="0" smtClean="0"/>
                    </a:p>
                    <a:p>
                      <a:pPr algn="ctr"/>
                      <a:r>
                        <a:rPr kumimoji="1" lang="ja-JP" altLang="en-US" sz="1500" dirty="0" smtClean="0"/>
                        <a:t>（６５．６％）</a:t>
                      </a:r>
                      <a:endParaRPr kumimoji="1" lang="ja-JP" altLang="en-US" sz="1500" dirty="0"/>
                    </a:p>
                  </a:txBody>
                  <a:tcPr anchor="ctr"/>
                </a:tc>
                <a:tc>
                  <a:txBody>
                    <a:bodyPr/>
                    <a:lstStyle/>
                    <a:p>
                      <a:pPr algn="ctr"/>
                      <a:r>
                        <a:rPr kumimoji="1" lang="ja-JP" altLang="en-US" sz="1500" dirty="0" smtClean="0">
                          <a:solidFill>
                            <a:srgbClr val="FF0000"/>
                          </a:solidFill>
                        </a:rPr>
                        <a:t>１７，８６９</a:t>
                      </a:r>
                      <a:endParaRPr kumimoji="1" lang="en-US" altLang="ja-JP" sz="1500" dirty="0" smtClean="0">
                        <a:solidFill>
                          <a:srgbClr val="FF0000"/>
                        </a:solidFill>
                      </a:endParaRPr>
                    </a:p>
                    <a:p>
                      <a:pPr algn="ctr"/>
                      <a:r>
                        <a:rPr kumimoji="1" lang="ja-JP" altLang="en-US" sz="1500" dirty="0" smtClean="0">
                          <a:solidFill>
                            <a:srgbClr val="FF0000"/>
                          </a:solidFill>
                        </a:rPr>
                        <a:t>（８５．１％）</a:t>
                      </a:r>
                      <a:endParaRPr kumimoji="1" lang="ja-JP" altLang="en-US" sz="1500" dirty="0">
                        <a:solidFill>
                          <a:srgbClr val="FF0000"/>
                        </a:solidFill>
                      </a:endParaRPr>
                    </a:p>
                  </a:txBody>
                  <a:tcPr anchor="ctr"/>
                </a:tc>
              </a:tr>
              <a:tr h="374706">
                <a:tc gridSpan="2">
                  <a:txBody>
                    <a:bodyPr/>
                    <a:lstStyle/>
                    <a:p>
                      <a:pPr algn="ctr"/>
                      <a:r>
                        <a:rPr kumimoji="1" lang="ja-JP" altLang="en-US" sz="1500" dirty="0" smtClean="0"/>
                        <a:t>料金公表している事業者</a:t>
                      </a:r>
                      <a:endParaRPr kumimoji="1" lang="en-US" altLang="ja-JP" sz="1500" dirty="0" smtClean="0"/>
                    </a:p>
                    <a:p>
                      <a:pPr algn="ctr"/>
                      <a:r>
                        <a:rPr kumimoji="1" lang="ja-JP" altLang="en-US" sz="1500" dirty="0" smtClean="0"/>
                        <a:t>（対回答事業者％）</a:t>
                      </a:r>
                      <a:endParaRPr kumimoji="1" lang="ja-JP" altLang="en-US" sz="1500" dirty="0"/>
                    </a:p>
                  </a:txBody>
                  <a:tcPr anchor="ctr"/>
                </a:tc>
                <a:tc hMerge="1">
                  <a:txBody>
                    <a:bodyPr/>
                    <a:lstStyle/>
                    <a:p>
                      <a:endParaRPr kumimoji="1" lang="ja-JP" altLang="en-US"/>
                    </a:p>
                  </a:txBody>
                  <a:tcPr/>
                </a:tc>
                <a:tc>
                  <a:txBody>
                    <a:bodyPr/>
                    <a:lstStyle/>
                    <a:p>
                      <a:pPr algn="ctr"/>
                      <a:r>
                        <a:rPr kumimoji="1" lang="ja-JP" altLang="en-US" sz="1500" dirty="0" smtClean="0"/>
                        <a:t>５，３６２</a:t>
                      </a:r>
                      <a:endParaRPr kumimoji="1" lang="en-US" altLang="ja-JP" sz="1500" dirty="0" smtClean="0"/>
                    </a:p>
                    <a:p>
                      <a:pPr algn="ctr"/>
                      <a:r>
                        <a:rPr kumimoji="1" lang="ja-JP" altLang="en-US" sz="1500" dirty="0" smtClean="0"/>
                        <a:t>（４４．７％）</a:t>
                      </a:r>
                      <a:endParaRPr kumimoji="1" lang="ja-JP" altLang="en-US" sz="1500" dirty="0"/>
                    </a:p>
                  </a:txBody>
                  <a:tcPr anchor="ctr"/>
                </a:tc>
                <a:tc>
                  <a:txBody>
                    <a:bodyPr/>
                    <a:lstStyle/>
                    <a:p>
                      <a:pPr algn="ctr"/>
                      <a:r>
                        <a:rPr kumimoji="1" lang="ja-JP" altLang="en-US" sz="1500" dirty="0" smtClean="0"/>
                        <a:t>９，２１４</a:t>
                      </a:r>
                      <a:endParaRPr kumimoji="1" lang="en-US" altLang="ja-JP" sz="1500" dirty="0" smtClean="0"/>
                    </a:p>
                    <a:p>
                      <a:pPr algn="ctr"/>
                      <a:r>
                        <a:rPr kumimoji="1" lang="ja-JP" altLang="en-US" sz="1500" dirty="0" smtClean="0"/>
                        <a:t>（７５．６％）</a:t>
                      </a:r>
                      <a:endParaRPr kumimoji="1" lang="ja-JP" altLang="en-US" sz="1500" dirty="0"/>
                    </a:p>
                  </a:txBody>
                  <a:tcPr anchor="ctr"/>
                </a:tc>
                <a:tc>
                  <a:txBody>
                    <a:bodyPr/>
                    <a:lstStyle/>
                    <a:p>
                      <a:pPr algn="ctr"/>
                      <a:r>
                        <a:rPr kumimoji="1" lang="ja-JP" altLang="en-US" sz="1500" dirty="0" smtClean="0">
                          <a:solidFill>
                            <a:srgbClr val="FF0000"/>
                          </a:solidFill>
                        </a:rPr>
                        <a:t>１６，４２８</a:t>
                      </a:r>
                      <a:endParaRPr kumimoji="1" lang="en-US" altLang="ja-JP" sz="1500" dirty="0" smtClean="0">
                        <a:solidFill>
                          <a:srgbClr val="FF0000"/>
                        </a:solidFill>
                      </a:endParaRPr>
                    </a:p>
                    <a:p>
                      <a:pPr algn="ctr"/>
                      <a:r>
                        <a:rPr kumimoji="1" lang="ja-JP" altLang="en-US" sz="1500" dirty="0" smtClean="0">
                          <a:solidFill>
                            <a:srgbClr val="FF0000"/>
                          </a:solidFill>
                        </a:rPr>
                        <a:t>（９１．９％）</a:t>
                      </a:r>
                      <a:endParaRPr kumimoji="1" lang="ja-JP" altLang="en-US" sz="1500" dirty="0">
                        <a:solidFill>
                          <a:srgbClr val="FF0000"/>
                        </a:solidFill>
                      </a:endParaRPr>
                    </a:p>
                  </a:txBody>
                  <a:tcPr anchor="ctr"/>
                </a:tc>
              </a:tr>
              <a:tr h="374706">
                <a:tc rowSpan="3">
                  <a:txBody>
                    <a:bodyPr/>
                    <a:lstStyle/>
                    <a:p>
                      <a:r>
                        <a:rPr kumimoji="1" lang="ja-JP" altLang="en-US" sz="1500" dirty="0" smtClean="0"/>
                        <a:t>内訳</a:t>
                      </a:r>
                      <a:endParaRPr kumimoji="1" lang="ja-JP" altLang="en-US" sz="1500" dirty="0"/>
                    </a:p>
                  </a:txBody>
                  <a:tcPr anchor="ctr"/>
                </a:tc>
                <a:tc>
                  <a:txBody>
                    <a:bodyPr/>
                    <a:lstStyle/>
                    <a:p>
                      <a:pPr algn="ctr"/>
                      <a:r>
                        <a:rPr kumimoji="1" lang="ja-JP" altLang="en-US" sz="1500" dirty="0" smtClean="0"/>
                        <a:t>ＨＰで公表している事業者数</a:t>
                      </a:r>
                      <a:endParaRPr kumimoji="1" lang="en-US" altLang="ja-JP" sz="1500" dirty="0" smtClean="0"/>
                    </a:p>
                  </a:txBody>
                  <a:tcPr anchor="ctr"/>
                </a:tc>
                <a:tc>
                  <a:txBody>
                    <a:bodyPr/>
                    <a:lstStyle/>
                    <a:p>
                      <a:pPr algn="ctr"/>
                      <a:r>
                        <a:rPr kumimoji="1" lang="ja-JP" altLang="en-US" sz="1500" dirty="0" smtClean="0"/>
                        <a:t>２４４</a:t>
                      </a:r>
                      <a:endParaRPr kumimoji="1" lang="ja-JP" altLang="en-US" sz="1500" dirty="0"/>
                    </a:p>
                  </a:txBody>
                  <a:tcPr anchor="ctr"/>
                </a:tc>
                <a:tc>
                  <a:txBody>
                    <a:bodyPr/>
                    <a:lstStyle/>
                    <a:p>
                      <a:pPr algn="ctr"/>
                      <a:r>
                        <a:rPr kumimoji="1" lang="ja-JP" altLang="en-US" sz="1500" dirty="0" smtClean="0"/>
                        <a:t>６０９</a:t>
                      </a:r>
                      <a:endParaRPr kumimoji="1" lang="ja-JP" altLang="en-US" sz="1500" dirty="0"/>
                    </a:p>
                  </a:txBody>
                  <a:tcPr anchor="ctr"/>
                </a:tc>
                <a:tc>
                  <a:txBody>
                    <a:bodyPr/>
                    <a:lstStyle/>
                    <a:p>
                      <a:pPr algn="ctr"/>
                      <a:r>
                        <a:rPr kumimoji="1" lang="ja-JP" altLang="en-US" sz="1500" dirty="0" smtClean="0">
                          <a:solidFill>
                            <a:srgbClr val="FF0000"/>
                          </a:solidFill>
                        </a:rPr>
                        <a:t>２，８５７</a:t>
                      </a:r>
                      <a:endParaRPr kumimoji="1" lang="ja-JP" altLang="en-US" sz="1500" dirty="0">
                        <a:solidFill>
                          <a:srgbClr val="FF0000"/>
                        </a:solidFill>
                      </a:endParaRPr>
                    </a:p>
                  </a:txBody>
                  <a:tcPr anchor="ctr"/>
                </a:tc>
              </a:tr>
              <a:tr h="374706">
                <a:tc vMerge="1">
                  <a:txBody>
                    <a:bodyPr/>
                    <a:lstStyle/>
                    <a:p>
                      <a:endParaRPr kumimoji="1" lang="ja-JP" altLang="en-US" sz="1600" dirty="0"/>
                    </a:p>
                  </a:txBody>
                  <a:tcPr/>
                </a:tc>
                <a:tc>
                  <a:txBody>
                    <a:bodyPr/>
                    <a:lstStyle/>
                    <a:p>
                      <a:pPr algn="ctr"/>
                      <a:r>
                        <a:rPr kumimoji="1" lang="ja-JP" altLang="en-US" sz="1500" dirty="0" smtClean="0"/>
                        <a:t>店頭で公表している事業者数</a:t>
                      </a:r>
                      <a:endParaRPr kumimoji="1" lang="ja-JP" altLang="en-US" sz="1500" dirty="0"/>
                    </a:p>
                  </a:txBody>
                  <a:tcPr anchor="ctr"/>
                </a:tc>
                <a:tc>
                  <a:txBody>
                    <a:bodyPr/>
                    <a:lstStyle/>
                    <a:p>
                      <a:pPr algn="ctr"/>
                      <a:r>
                        <a:rPr kumimoji="1" lang="ja-JP" altLang="en-US" sz="1500" dirty="0" smtClean="0"/>
                        <a:t>５，１１８</a:t>
                      </a:r>
                      <a:endParaRPr kumimoji="1" lang="ja-JP" altLang="en-US" sz="1500" dirty="0"/>
                    </a:p>
                  </a:txBody>
                  <a:tcPr anchor="ctr"/>
                </a:tc>
                <a:tc>
                  <a:txBody>
                    <a:bodyPr/>
                    <a:lstStyle/>
                    <a:p>
                      <a:pPr algn="ctr"/>
                      <a:r>
                        <a:rPr kumimoji="1" lang="ja-JP" altLang="en-US" sz="1500" dirty="0" smtClean="0"/>
                        <a:t>８，３４８</a:t>
                      </a:r>
                      <a:endParaRPr kumimoji="1" lang="ja-JP" altLang="en-US" sz="1500" dirty="0"/>
                    </a:p>
                  </a:txBody>
                  <a:tcPr anchor="ctr"/>
                </a:tc>
                <a:tc>
                  <a:txBody>
                    <a:bodyPr/>
                    <a:lstStyle/>
                    <a:p>
                      <a:pPr algn="ctr"/>
                      <a:r>
                        <a:rPr kumimoji="1" lang="ja-JP" altLang="en-US" sz="1500" dirty="0" smtClean="0">
                          <a:solidFill>
                            <a:srgbClr val="FF0000"/>
                          </a:solidFill>
                        </a:rPr>
                        <a:t>１２，７３４</a:t>
                      </a:r>
                      <a:endParaRPr kumimoji="1" lang="ja-JP" altLang="en-US" sz="1500" dirty="0">
                        <a:solidFill>
                          <a:srgbClr val="FF0000"/>
                        </a:solidFill>
                      </a:endParaRPr>
                    </a:p>
                  </a:txBody>
                  <a:tcPr anchor="ctr"/>
                </a:tc>
              </a:tr>
              <a:tr h="374706">
                <a:tc vMerge="1">
                  <a:txBody>
                    <a:bodyPr/>
                    <a:lstStyle/>
                    <a:p>
                      <a:endParaRPr kumimoji="1" lang="ja-JP" altLang="en-US" sz="1600" dirty="0"/>
                    </a:p>
                  </a:txBody>
                  <a:tcPr/>
                </a:tc>
                <a:tc>
                  <a:txBody>
                    <a:bodyPr/>
                    <a:lstStyle/>
                    <a:p>
                      <a:pPr algn="ctr"/>
                      <a:r>
                        <a:rPr kumimoji="1" lang="ja-JP" altLang="en-US" sz="1500" dirty="0" smtClean="0"/>
                        <a:t>両方で公表している事業者数</a:t>
                      </a:r>
                      <a:endParaRPr kumimoji="1" lang="ja-JP" altLang="en-US" sz="1500" dirty="0"/>
                    </a:p>
                  </a:txBody>
                  <a:tcPr anchor="ctr"/>
                </a:tc>
                <a:tc>
                  <a:txBody>
                    <a:bodyPr/>
                    <a:lstStyle/>
                    <a:p>
                      <a:pPr algn="ctr"/>
                      <a:r>
                        <a:rPr kumimoji="1" lang="ja-JP" altLang="en-US" sz="1500" dirty="0" smtClean="0"/>
                        <a:t>調査せず</a:t>
                      </a:r>
                      <a:endParaRPr kumimoji="1" lang="ja-JP" altLang="en-US" sz="1500" dirty="0"/>
                    </a:p>
                  </a:txBody>
                  <a:tcPr anchor="ctr"/>
                </a:tc>
                <a:tc>
                  <a:txBody>
                    <a:bodyPr/>
                    <a:lstStyle/>
                    <a:p>
                      <a:pPr algn="ctr"/>
                      <a:r>
                        <a:rPr kumimoji="1" lang="ja-JP" altLang="en-US" sz="1500" dirty="0" smtClean="0"/>
                        <a:t>２５７</a:t>
                      </a:r>
                      <a:endParaRPr kumimoji="1" lang="ja-JP" altLang="en-US" sz="1500" dirty="0"/>
                    </a:p>
                  </a:txBody>
                  <a:tcPr anchor="ctr"/>
                </a:tc>
                <a:tc>
                  <a:txBody>
                    <a:bodyPr/>
                    <a:lstStyle/>
                    <a:p>
                      <a:pPr algn="ctr"/>
                      <a:r>
                        <a:rPr kumimoji="1" lang="ja-JP" altLang="en-US" sz="1500" dirty="0" smtClean="0">
                          <a:solidFill>
                            <a:srgbClr val="FF0000"/>
                          </a:solidFill>
                        </a:rPr>
                        <a:t>８３７</a:t>
                      </a:r>
                      <a:endParaRPr kumimoji="1" lang="ja-JP" altLang="en-US" sz="1500" dirty="0">
                        <a:solidFill>
                          <a:srgbClr val="FF0000"/>
                        </a:solidFill>
                      </a:endParaRPr>
                    </a:p>
                  </a:txBody>
                  <a:tcPr anchor="ctr"/>
                </a:tc>
              </a:tr>
            </a:tbl>
          </a:graphicData>
        </a:graphic>
      </p:graphicFrame>
      <p:sp>
        <p:nvSpPr>
          <p:cNvPr id="10" name="タイトル 2"/>
          <p:cNvSpPr txBox="1">
            <a:spLocks/>
          </p:cNvSpPr>
          <p:nvPr/>
        </p:nvSpPr>
        <p:spPr>
          <a:xfrm>
            <a:off x="145296" y="6331469"/>
            <a:ext cx="8975032" cy="337891"/>
          </a:xfrm>
          <a:prstGeom prst="rect">
            <a:avLst/>
          </a:prstGeom>
        </p:spPr>
        <p:txBody>
          <a:bodyPr vert="horz" anchor="ctr">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en-US" altLang="ja-JP" sz="1400" dirty="0" smtClean="0">
                <a:solidFill>
                  <a:schemeClr val="tx1"/>
                </a:solidFill>
                <a:latin typeface="+mn-ea"/>
                <a:ea typeface="+mn-ea"/>
              </a:rPr>
              <a:t>※</a:t>
            </a:r>
            <a:r>
              <a:rPr lang="ja-JP" altLang="en-US" sz="1400" dirty="0" smtClean="0">
                <a:solidFill>
                  <a:schemeClr val="tx1"/>
                </a:solidFill>
                <a:latin typeface="+mn-ea"/>
                <a:ea typeface="+mn-ea"/>
              </a:rPr>
              <a:t>　今回の協会調査の調査総数が多いのは事業所ごとに調査を実施したことによる。</a:t>
            </a:r>
            <a:endParaRPr lang="ja-JP" altLang="en-US" sz="1400" dirty="0">
              <a:solidFill>
                <a:schemeClr val="tx1"/>
              </a:solidFill>
              <a:latin typeface="+mn-ea"/>
              <a:ea typeface="+mn-ea"/>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53577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548680"/>
            <a:ext cx="9036496" cy="626250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タイトル 2"/>
          <p:cNvSpPr txBox="1">
            <a:spLocks/>
          </p:cNvSpPr>
          <p:nvPr/>
        </p:nvSpPr>
        <p:spPr>
          <a:xfrm>
            <a:off x="-10544" y="-5236"/>
            <a:ext cx="9505503" cy="461665"/>
          </a:xfrm>
          <a:prstGeom prst="rect">
            <a:avLst/>
          </a:prstGeom>
        </p:spPr>
        <p:txBody>
          <a:bodyPr vert="horz" anchor="ctr">
            <a:normAutofit lnSpcReduction="10000"/>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en-US" altLang="ja-JP" sz="2500" b="1" dirty="0" smtClean="0">
                <a:solidFill>
                  <a:schemeClr val="bg1"/>
                </a:solidFill>
                <a:latin typeface="+mn-ea"/>
                <a:ea typeface="+mn-ea"/>
              </a:rPr>
              <a:t>【</a:t>
            </a:r>
            <a:r>
              <a:rPr lang="ja-JP" altLang="en-US" sz="2500" b="1" dirty="0" smtClean="0">
                <a:solidFill>
                  <a:schemeClr val="bg1"/>
                </a:solidFill>
                <a:latin typeface="+mn-ea"/>
                <a:ea typeface="+mn-ea"/>
              </a:rPr>
              <a:t>　参　考　</a:t>
            </a:r>
            <a:r>
              <a:rPr lang="en-US" altLang="ja-JP" sz="2500" b="1" dirty="0" smtClean="0">
                <a:solidFill>
                  <a:schemeClr val="bg1"/>
                </a:solidFill>
                <a:latin typeface="+mn-ea"/>
                <a:ea typeface="+mn-ea"/>
              </a:rPr>
              <a:t>】</a:t>
            </a:r>
            <a:r>
              <a:rPr lang="ja-JP" altLang="en-US" sz="1900" dirty="0" smtClean="0">
                <a:solidFill>
                  <a:schemeClr val="bg1"/>
                </a:solidFill>
                <a:latin typeface="+mn-ea"/>
                <a:ea typeface="+mn-ea"/>
              </a:rPr>
              <a:t>経産省が実施の料金公表調査の結果（</a:t>
            </a:r>
            <a:r>
              <a:rPr lang="en-US" altLang="ja-JP" sz="1900" dirty="0" smtClean="0">
                <a:solidFill>
                  <a:schemeClr val="bg1"/>
                </a:solidFill>
                <a:latin typeface="+mn-ea"/>
                <a:ea typeface="+mn-ea"/>
              </a:rPr>
              <a:t>2017</a:t>
            </a:r>
            <a:r>
              <a:rPr lang="ja-JP" altLang="en-US" sz="1900" dirty="0" smtClean="0">
                <a:solidFill>
                  <a:schemeClr val="bg1"/>
                </a:solidFill>
                <a:latin typeface="+mn-ea"/>
                <a:ea typeface="+mn-ea"/>
              </a:rPr>
              <a:t>年）</a:t>
            </a:r>
            <a:endParaRPr lang="ja-JP" altLang="en-US" sz="1900" dirty="0">
              <a:solidFill>
                <a:schemeClr val="bg1"/>
              </a:solidFill>
              <a:latin typeface="+mn-ea"/>
              <a:ea typeface="+mn-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2790893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404664"/>
            <a:ext cx="8508627" cy="638815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タイトル 2"/>
          <p:cNvSpPr txBox="1">
            <a:spLocks/>
          </p:cNvSpPr>
          <p:nvPr/>
        </p:nvSpPr>
        <p:spPr>
          <a:xfrm>
            <a:off x="-10544" y="-5236"/>
            <a:ext cx="9505503" cy="461665"/>
          </a:xfrm>
          <a:prstGeom prst="rect">
            <a:avLst/>
          </a:prstGeom>
        </p:spPr>
        <p:txBody>
          <a:bodyPr vert="horz" anchor="ctr">
            <a:normAutofit lnSpcReduction="10000"/>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en-US" altLang="ja-JP" sz="2500" b="1" dirty="0" smtClean="0">
                <a:solidFill>
                  <a:schemeClr val="bg1"/>
                </a:solidFill>
                <a:latin typeface="+mn-ea"/>
                <a:ea typeface="+mn-ea"/>
              </a:rPr>
              <a:t>【</a:t>
            </a:r>
            <a:r>
              <a:rPr lang="ja-JP" altLang="en-US" sz="2500" b="1" dirty="0" smtClean="0">
                <a:solidFill>
                  <a:schemeClr val="bg1"/>
                </a:solidFill>
                <a:latin typeface="+mn-ea"/>
                <a:ea typeface="+mn-ea"/>
              </a:rPr>
              <a:t>　参　考　</a:t>
            </a:r>
            <a:r>
              <a:rPr lang="en-US" altLang="ja-JP" sz="2500" b="1" dirty="0" smtClean="0">
                <a:solidFill>
                  <a:schemeClr val="bg1"/>
                </a:solidFill>
                <a:latin typeface="+mn-ea"/>
                <a:ea typeface="+mn-ea"/>
              </a:rPr>
              <a:t>】</a:t>
            </a:r>
            <a:r>
              <a:rPr lang="ja-JP" altLang="en-US" sz="1900" dirty="0" smtClean="0">
                <a:solidFill>
                  <a:schemeClr val="bg1"/>
                </a:solidFill>
                <a:latin typeface="+mn-ea"/>
                <a:ea typeface="+mn-ea"/>
              </a:rPr>
              <a:t>経産省が実施の料金公表調査の結果（</a:t>
            </a:r>
            <a:r>
              <a:rPr lang="en-US" altLang="ja-JP" sz="1900" dirty="0" smtClean="0">
                <a:solidFill>
                  <a:schemeClr val="bg1"/>
                </a:solidFill>
                <a:latin typeface="+mn-ea"/>
                <a:ea typeface="+mn-ea"/>
              </a:rPr>
              <a:t>2018</a:t>
            </a:r>
            <a:r>
              <a:rPr lang="ja-JP" altLang="en-US" sz="1900" dirty="0" smtClean="0">
                <a:solidFill>
                  <a:schemeClr val="bg1"/>
                </a:solidFill>
                <a:latin typeface="+mn-ea"/>
                <a:ea typeface="+mn-ea"/>
              </a:rPr>
              <a:t>年）</a:t>
            </a:r>
            <a:endParaRPr lang="ja-JP" altLang="en-US" sz="1900" dirty="0">
              <a:solidFill>
                <a:schemeClr val="bg1"/>
              </a:solidFill>
              <a:latin typeface="+mn-ea"/>
              <a:ea typeface="+mn-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237183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p:cNvSpPr txBox="1">
            <a:spLocks/>
          </p:cNvSpPr>
          <p:nvPr/>
        </p:nvSpPr>
        <p:spPr>
          <a:xfrm>
            <a:off x="-10543" y="-5235"/>
            <a:ext cx="8975032" cy="337891"/>
          </a:xfrm>
          <a:prstGeom prst="rect">
            <a:avLst/>
          </a:prstGeom>
        </p:spPr>
        <p:txBody>
          <a:bodyPr vert="horz" anchor="ctr">
            <a:normAutofit fontScale="47500" lnSpcReduction="20000"/>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dirty="0" smtClean="0">
                <a:solidFill>
                  <a:schemeClr val="bg1"/>
                </a:solidFill>
                <a:latin typeface="+mn-ea"/>
                <a:ea typeface="+mn-ea"/>
              </a:rPr>
              <a:t>２．ＳＢメーターとガス警報器の連動遮断の実施状況について</a:t>
            </a:r>
            <a:endParaRPr lang="ja-JP" altLang="en-US" dirty="0">
              <a:solidFill>
                <a:schemeClr val="bg1"/>
              </a:solidFill>
              <a:latin typeface="+mn-ea"/>
              <a:ea typeface="+mn-ea"/>
            </a:endParaRPr>
          </a:p>
        </p:txBody>
      </p:sp>
      <p:sp>
        <p:nvSpPr>
          <p:cNvPr id="6" name="テキスト ボックス 5"/>
          <p:cNvSpPr txBox="1"/>
          <p:nvPr/>
        </p:nvSpPr>
        <p:spPr>
          <a:xfrm>
            <a:off x="122376" y="692696"/>
            <a:ext cx="8856985" cy="1938992"/>
          </a:xfrm>
          <a:prstGeom prst="rect">
            <a:avLst/>
          </a:prstGeom>
          <a:solidFill>
            <a:schemeClr val="accent6">
              <a:lumMod val="20000"/>
              <a:lumOff val="80000"/>
            </a:schemeClr>
          </a:solidFill>
          <a:ln>
            <a:solidFill>
              <a:schemeClr val="accent1"/>
            </a:solidFill>
          </a:ln>
        </p:spPr>
        <p:txBody>
          <a:bodyPr wrap="square" rtlCol="0">
            <a:spAutoFit/>
          </a:bodyPr>
          <a:lstStyle/>
          <a:p>
            <a:r>
              <a:rPr lang="en-US" altLang="ja-JP" sz="1500" dirty="0" smtClean="0">
                <a:solidFill>
                  <a:srgbClr val="FF0000"/>
                </a:solidFill>
                <a:latin typeface="+mn-ea"/>
              </a:rPr>
              <a:t>【</a:t>
            </a:r>
            <a:r>
              <a:rPr lang="ja-JP" altLang="en-US" sz="1500" dirty="0" smtClean="0">
                <a:solidFill>
                  <a:srgbClr val="FF0000"/>
                </a:solidFill>
                <a:latin typeface="+mn-ea"/>
              </a:rPr>
              <a:t>調査の目的</a:t>
            </a:r>
            <a:r>
              <a:rPr lang="en-US" altLang="ja-JP" sz="1500" dirty="0" smtClean="0">
                <a:solidFill>
                  <a:srgbClr val="FF0000"/>
                </a:solidFill>
                <a:latin typeface="+mn-ea"/>
              </a:rPr>
              <a:t>】</a:t>
            </a:r>
          </a:p>
          <a:p>
            <a:r>
              <a:rPr lang="ja-JP" altLang="en-US" sz="1500" dirty="0" smtClean="0">
                <a:latin typeface="+mn-ea"/>
              </a:rPr>
              <a:t>「ＳＢ（ＥＢ）メーター</a:t>
            </a:r>
            <a:r>
              <a:rPr lang="ja-JP" altLang="en-US" sz="1500" dirty="0">
                <a:latin typeface="+mn-ea"/>
              </a:rPr>
              <a:t>設置先ガス警報器連動遮断」につきましては、全Ｌ協が進める「ＬＰガス快適生活向上運動」の目標の一つであるＢ級事故ゼロ達成に向けて、Ｂ級事故発生率の高い業務用の事故防止に効果的な対策を保安委員会で検討し、自主保安運動の具体的な取り組みの最上位に新たに</a:t>
            </a:r>
            <a:r>
              <a:rPr lang="en-US" altLang="ja-JP" sz="1500" dirty="0">
                <a:latin typeface="+mn-ea"/>
              </a:rPr>
              <a:t>【</a:t>
            </a:r>
            <a:r>
              <a:rPr lang="ja-JP" altLang="en-US" sz="1500" dirty="0">
                <a:latin typeface="+mn-ea"/>
              </a:rPr>
              <a:t>事故防止重点取組事項</a:t>
            </a:r>
            <a:r>
              <a:rPr lang="en-US" altLang="ja-JP" sz="1500" dirty="0">
                <a:latin typeface="+mn-ea"/>
              </a:rPr>
              <a:t>】</a:t>
            </a:r>
            <a:r>
              <a:rPr lang="ja-JP" altLang="en-US" sz="1500" dirty="0">
                <a:latin typeface="+mn-ea"/>
              </a:rPr>
              <a:t>を追加し、業務用での設置が</a:t>
            </a:r>
            <a:r>
              <a:rPr lang="ja-JP" altLang="en-US" sz="1500" dirty="0" smtClean="0">
                <a:latin typeface="+mn-ea"/>
              </a:rPr>
              <a:t>多いＳＢメーター</a:t>
            </a:r>
            <a:r>
              <a:rPr lang="ja-JP" altLang="en-US" sz="1500" dirty="0">
                <a:latin typeface="+mn-ea"/>
              </a:rPr>
              <a:t>（４～１６号メーター）の消費先でのガス警報器とガスメータの連動の促進（ＤＡアダプタ使用の防止）に取り組んでいくことになりました。今回の調査は事故防止重点取組事項の全国展開を図るための現状把握の一環と</a:t>
            </a:r>
            <a:r>
              <a:rPr lang="ja-JP" altLang="en-US" sz="1500" dirty="0" smtClean="0">
                <a:latin typeface="+mn-ea"/>
              </a:rPr>
              <a:t>して行いました。</a:t>
            </a:r>
            <a:endParaRPr lang="ja-JP" altLang="en-US" sz="1500" dirty="0">
              <a:latin typeface="+mn-ea"/>
            </a:endParaRPr>
          </a:p>
        </p:txBody>
      </p:sp>
      <p:sp>
        <p:nvSpPr>
          <p:cNvPr id="8" name="テキスト ボックス 7"/>
          <p:cNvSpPr txBox="1"/>
          <p:nvPr/>
        </p:nvSpPr>
        <p:spPr>
          <a:xfrm>
            <a:off x="122376" y="2708920"/>
            <a:ext cx="8856985" cy="3708708"/>
          </a:xfrm>
          <a:prstGeom prst="rect">
            <a:avLst/>
          </a:prstGeom>
          <a:solidFill>
            <a:schemeClr val="accent6">
              <a:lumMod val="20000"/>
              <a:lumOff val="80000"/>
            </a:schemeClr>
          </a:solidFill>
          <a:ln>
            <a:solidFill>
              <a:schemeClr val="accent1"/>
            </a:solidFill>
          </a:ln>
        </p:spPr>
        <p:txBody>
          <a:bodyPr wrap="square" rtlCol="0">
            <a:spAutoFit/>
          </a:bodyPr>
          <a:lstStyle/>
          <a:p>
            <a:r>
              <a:rPr lang="en-US" altLang="ja-JP" sz="1500" dirty="0" smtClean="0">
                <a:solidFill>
                  <a:srgbClr val="FF0000"/>
                </a:solidFill>
                <a:latin typeface="+mn-ea"/>
              </a:rPr>
              <a:t>【</a:t>
            </a:r>
            <a:r>
              <a:rPr lang="ja-JP" altLang="en-US" sz="1500" dirty="0" smtClean="0">
                <a:solidFill>
                  <a:srgbClr val="FF0000"/>
                </a:solidFill>
                <a:latin typeface="+mn-ea"/>
              </a:rPr>
              <a:t>今回調査結果の概要および今後の取り組みについて</a:t>
            </a:r>
            <a:r>
              <a:rPr lang="en-US" altLang="ja-JP" sz="1500" dirty="0" smtClean="0">
                <a:solidFill>
                  <a:srgbClr val="FF0000"/>
                </a:solidFill>
                <a:latin typeface="+mn-ea"/>
              </a:rPr>
              <a:t>】</a:t>
            </a:r>
          </a:p>
          <a:p>
            <a:endParaRPr lang="en-US" altLang="ja-JP" sz="1500" dirty="0">
              <a:solidFill>
                <a:srgbClr val="FF0000"/>
              </a:solidFill>
              <a:latin typeface="+mn-ea"/>
            </a:endParaRPr>
          </a:p>
          <a:p>
            <a:r>
              <a:rPr lang="ja-JP" altLang="en-US" sz="1400" dirty="0" smtClean="0">
                <a:latin typeface="+mn-ea"/>
              </a:rPr>
              <a:t>１．ＳＢメーターの設置数　　　　　　　　　　　　７７３，６０３戸</a:t>
            </a:r>
            <a:endParaRPr lang="en-US" altLang="ja-JP" sz="1400" dirty="0" smtClean="0">
              <a:latin typeface="+mn-ea"/>
            </a:endParaRPr>
          </a:p>
          <a:p>
            <a:endParaRPr lang="en-US" altLang="ja-JP" sz="1400" dirty="0">
              <a:latin typeface="+mn-ea"/>
            </a:endParaRPr>
          </a:p>
          <a:p>
            <a:r>
              <a:rPr lang="ja-JP" altLang="en-US" sz="1400" dirty="0" smtClean="0">
                <a:latin typeface="+mn-ea"/>
              </a:rPr>
              <a:t>２．上記のうち、ガス警報器が設置されている件数　５６３，７１５戸（７２．９％）</a:t>
            </a:r>
            <a:endParaRPr lang="en-US" altLang="ja-JP" sz="1400" dirty="0" smtClean="0">
              <a:latin typeface="+mn-ea"/>
            </a:endParaRPr>
          </a:p>
          <a:p>
            <a:endParaRPr lang="en-US" altLang="ja-JP" sz="1400" dirty="0">
              <a:latin typeface="+mn-ea"/>
            </a:endParaRPr>
          </a:p>
          <a:p>
            <a:r>
              <a:rPr lang="ja-JP" altLang="en-US" sz="1400" dirty="0" smtClean="0">
                <a:latin typeface="+mn-ea"/>
              </a:rPr>
              <a:t>３．ガス警報器設置先のうち、連動遮断実施数　　　２７７，００５戸（</a:t>
            </a:r>
            <a:r>
              <a:rPr lang="ja-JP" altLang="en-US" sz="1400" dirty="0" smtClean="0">
                <a:solidFill>
                  <a:srgbClr val="FF0000"/>
                </a:solidFill>
                <a:latin typeface="+mn-ea"/>
              </a:rPr>
              <a:t>４９．１％</a:t>
            </a:r>
            <a:r>
              <a:rPr lang="ja-JP" altLang="en-US" sz="1400" dirty="0" smtClean="0">
                <a:latin typeface="+mn-ea"/>
              </a:rPr>
              <a:t>）</a:t>
            </a:r>
            <a:endParaRPr lang="en-US" altLang="ja-JP" sz="1400" dirty="0" smtClean="0">
              <a:latin typeface="+mn-ea"/>
            </a:endParaRPr>
          </a:p>
          <a:p>
            <a:endParaRPr lang="en-US" altLang="ja-JP" sz="1500" dirty="0">
              <a:latin typeface="+mn-ea"/>
            </a:endParaRPr>
          </a:p>
          <a:p>
            <a:r>
              <a:rPr lang="ja-JP" altLang="en-US" sz="1500" dirty="0" smtClean="0">
                <a:latin typeface="+mn-ea"/>
              </a:rPr>
              <a:t>屋内にガス機器の無い消費先等を除き</a:t>
            </a:r>
            <a:r>
              <a:rPr lang="ja-JP" altLang="en-US" sz="1500" dirty="0" smtClean="0">
                <a:latin typeface="+mn-ea"/>
              </a:rPr>
              <a:t>、</a:t>
            </a:r>
            <a:r>
              <a:rPr lang="ja-JP" altLang="en-US" sz="1500" dirty="0" smtClean="0">
                <a:latin typeface="+mn-ea"/>
              </a:rPr>
              <a:t>行政の要請や自主保安の観点から</a:t>
            </a:r>
            <a:r>
              <a:rPr lang="ja-JP" altLang="en-US" sz="1500" dirty="0" smtClean="0">
                <a:latin typeface="+mn-ea"/>
              </a:rPr>
              <a:t>ＳＢ</a:t>
            </a:r>
            <a:r>
              <a:rPr lang="ja-JP" altLang="en-US" sz="1500" dirty="0" smtClean="0">
                <a:latin typeface="+mn-ea"/>
              </a:rPr>
              <a:t>メーターは、ガス漏れ警報器との連動遮断が原則となっている。</a:t>
            </a:r>
            <a:endParaRPr lang="en-US" altLang="ja-JP" sz="1500" dirty="0" smtClean="0">
              <a:latin typeface="+mn-ea"/>
            </a:endParaRPr>
          </a:p>
          <a:p>
            <a:endParaRPr lang="en-US" altLang="ja-JP" sz="1500" dirty="0" smtClean="0">
              <a:latin typeface="+mn-ea"/>
            </a:endParaRPr>
          </a:p>
          <a:p>
            <a:r>
              <a:rPr lang="ja-JP" altLang="en-US" sz="1500" dirty="0" smtClean="0">
                <a:latin typeface="+mn-ea"/>
              </a:rPr>
              <a:t>しかしながら、今回の調査において判明した業界の実態は、</a:t>
            </a:r>
            <a:r>
              <a:rPr lang="ja-JP" altLang="en-US" sz="1500" dirty="0" smtClean="0">
                <a:solidFill>
                  <a:srgbClr val="FF0000"/>
                </a:solidFill>
                <a:latin typeface="+mn-ea"/>
              </a:rPr>
              <a:t>５０％を切る</a:t>
            </a:r>
            <a:r>
              <a:rPr lang="ja-JP" altLang="en-US" sz="1500" dirty="0" smtClean="0">
                <a:latin typeface="+mn-ea"/>
              </a:rPr>
              <a:t>という結果であった。</a:t>
            </a:r>
            <a:endParaRPr lang="en-US" altLang="ja-JP" sz="1500" dirty="0" smtClean="0">
              <a:latin typeface="+mn-ea"/>
            </a:endParaRPr>
          </a:p>
          <a:p>
            <a:endParaRPr lang="en-US" altLang="ja-JP" sz="1500" dirty="0">
              <a:latin typeface="+mn-ea"/>
            </a:endParaRPr>
          </a:p>
          <a:p>
            <a:r>
              <a:rPr lang="ja-JP" altLang="en-US" sz="1500" dirty="0" smtClean="0">
                <a:latin typeface="+mn-ea"/>
              </a:rPr>
              <a:t>今後、自主保安運動の柱の一つとして、毎年定例的な調査を実施し、会員事業者の保安意識の高揚および当該物件におけるガス警報器連動遮断率の上昇を図ることで、業務用の事故防止に効果的に取り組んでいきたい。</a:t>
            </a:r>
            <a:endParaRPr lang="en-US" altLang="ja-JP" sz="1500" dirty="0" smtClean="0">
              <a:latin typeface="+mn-ea"/>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26557748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557</TotalTime>
  <Words>468</Words>
  <Application>Microsoft Office PowerPoint</Application>
  <PresentationFormat>画面に合わせる (4:3)</PresentationFormat>
  <Paragraphs>85</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アーバン</vt:lpstr>
      <vt:lpstr>【料金公表】 および 【ＳＢメータと警報器連動遮断】 の状況調査結果について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【ＬＰガス料金公表状況】 および 業務用厨房事故防止を目的とした 【ＳＢメータの警報器連動状況】 の調査結果について</dc:title>
  <dc:creator>高木 裕則</dc:creator>
  <cp:lastModifiedBy>jlsa021</cp:lastModifiedBy>
  <cp:revision>27</cp:revision>
  <cp:lastPrinted>2019-12-09T00:10:55Z</cp:lastPrinted>
  <dcterms:created xsi:type="dcterms:W3CDTF">2019-11-12T02:16:45Z</dcterms:created>
  <dcterms:modified xsi:type="dcterms:W3CDTF">2019-12-09T00:14:20Z</dcterms:modified>
</cp:coreProperties>
</file>